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37"/>
  </p:notesMasterIdLst>
  <p:sldIdLst>
    <p:sldId id="321" r:id="rId5"/>
    <p:sldId id="595" r:id="rId6"/>
    <p:sldId id="596" r:id="rId7"/>
    <p:sldId id="597" r:id="rId8"/>
    <p:sldId id="551" r:id="rId9"/>
    <p:sldId id="552" r:id="rId10"/>
    <p:sldId id="589" r:id="rId11"/>
    <p:sldId id="588" r:id="rId12"/>
    <p:sldId id="553" r:id="rId13"/>
    <p:sldId id="554" r:id="rId14"/>
    <p:sldId id="584" r:id="rId15"/>
    <p:sldId id="585" r:id="rId16"/>
    <p:sldId id="586" r:id="rId17"/>
    <p:sldId id="587" r:id="rId18"/>
    <p:sldId id="590" r:id="rId19"/>
    <p:sldId id="591" r:id="rId20"/>
    <p:sldId id="592" r:id="rId21"/>
    <p:sldId id="560" r:id="rId22"/>
    <p:sldId id="593" r:id="rId23"/>
    <p:sldId id="561" r:id="rId24"/>
    <p:sldId id="563" r:id="rId25"/>
    <p:sldId id="564" r:id="rId26"/>
    <p:sldId id="565" r:id="rId27"/>
    <p:sldId id="329" r:id="rId28"/>
    <p:sldId id="570" r:id="rId29"/>
    <p:sldId id="571" r:id="rId30"/>
    <p:sldId id="572" r:id="rId31"/>
    <p:sldId id="573" r:id="rId32"/>
    <p:sldId id="574" r:id="rId33"/>
    <p:sldId id="334" r:id="rId34"/>
    <p:sldId id="580" r:id="rId35"/>
    <p:sldId id="581" r:id="rId3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100"/>
    <a:srgbClr val="FFFF00"/>
    <a:srgbClr val="FFCC00"/>
    <a:srgbClr val="BFB550"/>
    <a:srgbClr val="BBB24F"/>
    <a:srgbClr val="FFF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396" autoAdjust="0"/>
    <p:restoredTop sz="93794" autoAdjust="0"/>
  </p:normalViewPr>
  <p:slideViewPr>
    <p:cSldViewPr>
      <p:cViewPr varScale="1">
        <p:scale>
          <a:sx n="46" d="100"/>
          <a:sy n="46" d="100"/>
        </p:scale>
        <p:origin x="29" y="7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314559-057E-4323-8467-AB2D2C4A3159}" type="datetimeFigureOut">
              <a:rPr lang="en-US" smtClean="0"/>
              <a:pPr/>
              <a:t>10/21/2024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CB14D2-E08D-4CFC-9F58-A103582B4F0D}" type="slidenum">
              <a:rPr lang="en-US" smtClean="0"/>
              <a:pPr/>
              <a:t>‹#›</a:t>
            </a:fld>
            <a:endParaRPr lang="en-US"/>
          </a:p>
        </p:txBody>
      </p:sp>
    </p:spTree>
    <p:extLst>
      <p:ext uri="{BB962C8B-B14F-4D97-AF65-F5344CB8AC3E}">
        <p14:creationId xmlns:p14="http://schemas.microsoft.com/office/powerpoint/2010/main" val="681796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6 Imagen" descr="Dibujo.bmp"/>
          <p:cNvPicPr>
            <a:picLocks noChangeAspect="1"/>
          </p:cNvPicPr>
          <p:nvPr/>
        </p:nvPicPr>
        <p:blipFill>
          <a:blip r:embed="rId2" cstate="print"/>
          <a:stretch>
            <a:fillRect/>
          </a:stretch>
        </p:blipFill>
        <p:spPr>
          <a:xfrm>
            <a:off x="0" y="0"/>
            <a:ext cx="9144000" cy="6858000"/>
          </a:xfrm>
          <a:prstGeom prst="rect">
            <a:avLst/>
          </a:prstGeom>
        </p:spPr>
      </p:pic>
      <p:sp>
        <p:nvSpPr>
          <p:cNvPr id="2" name="1 Título"/>
          <p:cNvSpPr>
            <a:spLocks noGrp="1"/>
          </p:cNvSpPr>
          <p:nvPr>
            <p:ph type="ctrTitle"/>
          </p:nvPr>
        </p:nvSpPr>
        <p:spPr>
          <a:xfrm>
            <a:off x="685800" y="2130425"/>
            <a:ext cx="7772400" cy="1470025"/>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a:t>Образец заголовка</a:t>
            </a:r>
            <a:endParaRPr lang="es-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s-ES" dirty="0"/>
          </a:p>
        </p:txBody>
      </p:sp>
      <p:sp>
        <p:nvSpPr>
          <p:cNvPr id="4" name="3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11"/>
          </p:nvPr>
        </p:nvSpPr>
        <p:spPr/>
        <p:txBody>
          <a:bodyPr/>
          <a:lstStyle/>
          <a:p>
            <a:r>
              <a:rPr lang="en-US"/>
              <a:t>Creating Leaders Since 1911</a:t>
            </a:r>
            <a:endParaRPr lang="en-US" dirty="0"/>
          </a:p>
        </p:txBody>
      </p:sp>
      <p:sp>
        <p:nvSpPr>
          <p:cNvPr id="6" name="5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2341901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11"/>
          </p:nvPr>
        </p:nvSpPr>
        <p:spPr/>
        <p:txBody>
          <a:bodyPr/>
          <a:lstStyle/>
          <a:p>
            <a:r>
              <a:rPr lang="en-US"/>
              <a:t>Creating Leaders Since 1911</a:t>
            </a:r>
            <a:endParaRPr lang="en-US" dirty="0"/>
          </a:p>
        </p:txBody>
      </p:sp>
      <p:sp>
        <p:nvSpPr>
          <p:cNvPr id="6" name="5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3122827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ru-RU"/>
              <a:t>Образец заголовка</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11"/>
          </p:nvPr>
        </p:nvSpPr>
        <p:spPr/>
        <p:txBody>
          <a:bodyPr/>
          <a:lstStyle/>
          <a:p>
            <a:r>
              <a:rPr lang="en-US"/>
              <a:t>Creating Leaders Since 1911</a:t>
            </a:r>
            <a:endParaRPr lang="en-US" dirty="0"/>
          </a:p>
        </p:txBody>
      </p:sp>
      <p:sp>
        <p:nvSpPr>
          <p:cNvPr id="6" name="5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4482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a:t>Образец заголовка</a:t>
            </a:r>
            <a:endParaRPr lang="es-ES" dirty="0"/>
          </a:p>
        </p:txBody>
      </p:sp>
      <p:sp>
        <p:nvSpPr>
          <p:cNvPr id="3" name="2 Marcador de contenido"/>
          <p:cNvSpPr>
            <a:spLocks noGrp="1"/>
          </p:cNvSpPr>
          <p:nvPr>
            <p:ph idx="1"/>
          </p:nvPr>
        </p:nvSpPr>
        <p:spPr/>
        <p:txBody>
          <a:bodyPr/>
          <a:lstStyle>
            <a:lvl1pPr>
              <a:defRPr sz="28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dirty="0"/>
          </a:p>
        </p:txBody>
      </p:sp>
      <p:sp>
        <p:nvSpPr>
          <p:cNvPr id="4" name="3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11"/>
          </p:nvPr>
        </p:nvSpPr>
        <p:spPr/>
        <p:txBody>
          <a:bodyPr/>
          <a:lstStyle/>
          <a:p>
            <a:r>
              <a:rPr lang="en-US"/>
              <a:t>Creating Leaders Since 1911</a:t>
            </a:r>
            <a:endParaRPr lang="en-US" dirty="0"/>
          </a:p>
        </p:txBody>
      </p:sp>
      <p:sp>
        <p:nvSpPr>
          <p:cNvPr id="6" name="5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3889344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3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11"/>
          </p:nvPr>
        </p:nvSpPr>
        <p:spPr/>
        <p:txBody>
          <a:bodyPr/>
          <a:lstStyle/>
          <a:p>
            <a:r>
              <a:rPr lang="en-US"/>
              <a:t>Creating Leaders Since 1911</a:t>
            </a:r>
            <a:endParaRPr lang="en-US" dirty="0"/>
          </a:p>
        </p:txBody>
      </p:sp>
      <p:sp>
        <p:nvSpPr>
          <p:cNvPr id="6" name="5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4102541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6" name="5 Marcador de pie de página"/>
          <p:cNvSpPr>
            <a:spLocks noGrp="1"/>
          </p:cNvSpPr>
          <p:nvPr>
            <p:ph type="ftr" sz="quarter" idx="11"/>
          </p:nvPr>
        </p:nvSpPr>
        <p:spPr/>
        <p:txBody>
          <a:bodyPr/>
          <a:lstStyle/>
          <a:p>
            <a:r>
              <a:rPr lang="en-US"/>
              <a:t>Creating Leaders Since 1911</a:t>
            </a:r>
            <a:endParaRPr lang="en-US" dirty="0"/>
          </a:p>
        </p:txBody>
      </p:sp>
      <p:sp>
        <p:nvSpPr>
          <p:cNvPr id="7" name="6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2066628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a:t>Образец заголовка</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7" name="6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8" name="7 Marcador de pie de página"/>
          <p:cNvSpPr>
            <a:spLocks noGrp="1"/>
          </p:cNvSpPr>
          <p:nvPr>
            <p:ph type="ftr" sz="quarter" idx="11"/>
          </p:nvPr>
        </p:nvSpPr>
        <p:spPr/>
        <p:txBody>
          <a:bodyPr/>
          <a:lstStyle/>
          <a:p>
            <a:r>
              <a:rPr lang="en-US"/>
              <a:t>Creating Leaders Since 1911</a:t>
            </a:r>
            <a:endParaRPr lang="en-US" dirty="0"/>
          </a:p>
        </p:txBody>
      </p:sp>
      <p:sp>
        <p:nvSpPr>
          <p:cNvPr id="9" name="8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1110824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4" name="3 Marcador de pie de página"/>
          <p:cNvSpPr>
            <a:spLocks noGrp="1"/>
          </p:cNvSpPr>
          <p:nvPr>
            <p:ph type="ftr" sz="quarter" idx="11"/>
          </p:nvPr>
        </p:nvSpPr>
        <p:spPr/>
        <p:txBody>
          <a:bodyPr/>
          <a:lstStyle/>
          <a:p>
            <a:r>
              <a:rPr lang="en-US"/>
              <a:t>Creating Leaders Since 1911</a:t>
            </a:r>
            <a:endParaRPr lang="en-US" dirty="0"/>
          </a:p>
        </p:txBody>
      </p:sp>
      <p:sp>
        <p:nvSpPr>
          <p:cNvPr id="5" name="4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278938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3" name="2 Marcador de pie de página"/>
          <p:cNvSpPr>
            <a:spLocks noGrp="1"/>
          </p:cNvSpPr>
          <p:nvPr>
            <p:ph type="ftr" sz="quarter" idx="11"/>
          </p:nvPr>
        </p:nvSpPr>
        <p:spPr/>
        <p:txBody>
          <a:bodyPr/>
          <a:lstStyle/>
          <a:p>
            <a:r>
              <a:rPr lang="en-US"/>
              <a:t>Creating Leaders Since 1911</a:t>
            </a:r>
            <a:endParaRPr lang="en-US" dirty="0"/>
          </a:p>
        </p:txBody>
      </p:sp>
      <p:sp>
        <p:nvSpPr>
          <p:cNvPr id="4" name="3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60392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6" name="5 Marcador de pie de página"/>
          <p:cNvSpPr>
            <a:spLocks noGrp="1"/>
          </p:cNvSpPr>
          <p:nvPr>
            <p:ph type="ftr" sz="quarter" idx="11"/>
          </p:nvPr>
        </p:nvSpPr>
        <p:spPr/>
        <p:txBody>
          <a:bodyPr/>
          <a:lstStyle/>
          <a:p>
            <a:r>
              <a:rPr lang="en-US"/>
              <a:t>Creating Leaders Since 1911</a:t>
            </a:r>
            <a:endParaRPr lang="en-US" dirty="0"/>
          </a:p>
        </p:txBody>
      </p:sp>
      <p:sp>
        <p:nvSpPr>
          <p:cNvPr id="7" name="6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414996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fld id="{60DF8A1D-3DFB-4112-A7CF-DB4360141C03}" type="datetimeFigureOut">
              <a:rPr lang="en-US" smtClean="0"/>
              <a:pPr/>
              <a:t>10/21/2024</a:t>
            </a:fld>
            <a:endParaRPr lang="en-US" dirty="0"/>
          </a:p>
        </p:txBody>
      </p:sp>
      <p:sp>
        <p:nvSpPr>
          <p:cNvPr id="6" name="5 Marcador de pie de página"/>
          <p:cNvSpPr>
            <a:spLocks noGrp="1"/>
          </p:cNvSpPr>
          <p:nvPr>
            <p:ph type="ftr" sz="quarter" idx="11"/>
          </p:nvPr>
        </p:nvSpPr>
        <p:spPr/>
        <p:txBody>
          <a:bodyPr/>
          <a:lstStyle/>
          <a:p>
            <a:r>
              <a:rPr lang="en-US"/>
              <a:t>Creating Leaders Since 1911</a:t>
            </a:r>
            <a:endParaRPr lang="en-US" dirty="0"/>
          </a:p>
        </p:txBody>
      </p:sp>
      <p:sp>
        <p:nvSpPr>
          <p:cNvPr id="7" name="6 Marcador de número de diapositiva"/>
          <p:cNvSpPr>
            <a:spLocks noGrp="1"/>
          </p:cNvSpPr>
          <p:nvPr>
            <p:ph type="sldNum" sz="quarter" idx="12"/>
          </p:nvPr>
        </p:nvSpPr>
        <p:spPr/>
        <p:txBody>
          <a:bodyPr/>
          <a:lstStyle/>
          <a:p>
            <a:fld id="{6E7DAA14-995F-4E62-BD20-27ACA016544B}" type="slidenum">
              <a:rPr lang="en-US" smtClean="0"/>
              <a:pPr/>
              <a:t>‹#›</a:t>
            </a:fld>
            <a:endParaRPr lang="en-US" dirty="0"/>
          </a:p>
        </p:txBody>
      </p:sp>
    </p:spTree>
    <p:extLst>
      <p:ext uri="{BB962C8B-B14F-4D97-AF65-F5344CB8AC3E}">
        <p14:creationId xmlns:p14="http://schemas.microsoft.com/office/powerpoint/2010/main" val="1923960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F8A1D-3DFB-4112-A7CF-DB4360141C03}" type="datetimeFigureOut">
              <a:rPr lang="en-US" smtClean="0"/>
              <a:pPr/>
              <a:t>10/21/2024</a:t>
            </a:fld>
            <a:endParaRPr lang="en-U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Creating Leaders Since 1911</a:t>
            </a:r>
            <a:endParaRPr lang="en-U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DAA14-995F-4E62-BD20-27ACA016544B}" type="slidenum">
              <a:rPr lang="en-US" smtClean="0"/>
              <a:pPr/>
              <a:t>‹#›</a:t>
            </a:fld>
            <a:endParaRPr lang="en-US" dirty="0"/>
          </a:p>
        </p:txBody>
      </p:sp>
      <p:pic>
        <p:nvPicPr>
          <p:cNvPr id="7" name="6 Imagen" descr="Dibujo.bmp"/>
          <p:cNvPicPr>
            <a:picLocks noChangeAspect="1"/>
          </p:cNvPicPr>
          <p:nvPr/>
        </p:nvPicPr>
        <p:blipFill>
          <a:blip r:embed="rId13" cstate="print"/>
          <a:stretch>
            <a:fillRect/>
          </a:stretch>
        </p:blipFill>
        <p:spPr>
          <a:xfrm>
            <a:off x="0" y="0"/>
            <a:ext cx="9144000" cy="6858000"/>
          </a:xfrm>
          <a:prstGeom prst="rect">
            <a:avLst/>
          </a:prstGeom>
        </p:spPr>
      </p:pic>
      <p:sp>
        <p:nvSpPr>
          <p:cNvPr id="9" name="Rectangle 10"/>
          <p:cNvSpPr>
            <a:spLocks noChangeArrowheads="1"/>
          </p:cNvSpPr>
          <p:nvPr/>
        </p:nvSpPr>
        <p:spPr bwMode="auto">
          <a:xfrm>
            <a:off x="0" y="0"/>
            <a:ext cx="9144000" cy="70104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a:p>
        </p:txBody>
      </p:sp>
      <p:pic>
        <p:nvPicPr>
          <p:cNvPr id="10" name="Picture 8">
            <a:extLst>
              <a:ext uri="{FF2B5EF4-FFF2-40B4-BE49-F238E27FC236}">
                <a16:creationId xmlns:a16="http://schemas.microsoft.com/office/drawing/2014/main" id="{241A9B32-799B-4D03-A0D4-F7CD2F6B1AA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100984"/>
            <a:ext cx="1132114" cy="1490307"/>
          </a:xfrm>
          <a:prstGeom prst="rect">
            <a:avLst/>
          </a:prstGeom>
        </p:spPr>
      </p:pic>
    </p:spTree>
    <p:extLst>
      <p:ext uri="{BB962C8B-B14F-4D97-AF65-F5344CB8AC3E}">
        <p14:creationId xmlns:p14="http://schemas.microsoft.com/office/powerpoint/2010/main" val="440533603"/>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hyperlink" Target="https://stock.adobe.com/images/hands-holding-chain-of-people-pictogram-over-sky/133898147" TargetMode="External"/><Relationship Id="rId1" Type="http://schemas.openxmlformats.org/officeDocument/2006/relationships/slideLayout" Target="../slideLayouts/slideLayout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15973" y="200230"/>
            <a:ext cx="6781800" cy="1200329"/>
          </a:xfrm>
          <a:prstGeom prst="rect">
            <a:avLst/>
          </a:prstGeom>
          <a:noFill/>
        </p:spPr>
        <p:txBody>
          <a:bodyPr wrap="square" rtlCol="0">
            <a:spAutoFit/>
          </a:bodyPr>
          <a:lstStyle/>
          <a:p>
            <a:pPr algn="ctr"/>
            <a:r>
              <a:rPr lang="en-GB" sz="3600" dirty="0"/>
              <a:t>Embrace Technology, Engage as an Active Citizen</a:t>
            </a:r>
            <a:endParaRPr lang="en-US" sz="3600" dirty="0"/>
          </a:p>
        </p:txBody>
      </p:sp>
      <p:sp>
        <p:nvSpPr>
          <p:cNvPr id="3" name="TextBox 2">
            <a:extLst>
              <a:ext uri="{FF2B5EF4-FFF2-40B4-BE49-F238E27FC236}">
                <a16:creationId xmlns:a16="http://schemas.microsoft.com/office/drawing/2014/main" id="{4C07E507-C068-46E7-86FC-50352460DCFA}"/>
              </a:ext>
            </a:extLst>
          </p:cNvPr>
          <p:cNvSpPr txBox="1"/>
          <p:nvPr/>
        </p:nvSpPr>
        <p:spPr>
          <a:xfrm>
            <a:off x="2598644" y="5428346"/>
            <a:ext cx="4438650" cy="1477328"/>
          </a:xfrm>
          <a:prstGeom prst="rect">
            <a:avLst/>
          </a:prstGeom>
          <a:noFill/>
        </p:spPr>
        <p:txBody>
          <a:bodyPr wrap="square" rtlCol="0">
            <a:spAutoFit/>
          </a:bodyPr>
          <a:lstStyle/>
          <a:p>
            <a:pPr algn="ctr"/>
            <a:r>
              <a:rPr lang="en-US"/>
              <a:t>01/10/2024</a:t>
            </a:r>
          </a:p>
          <a:p>
            <a:pPr algn="ctr"/>
            <a:endParaRPr lang="en-US"/>
          </a:p>
          <a:p>
            <a:pPr algn="ctr"/>
            <a:r>
              <a:rPr lang="en-US"/>
              <a:t>8 months</a:t>
            </a:r>
          </a:p>
          <a:p>
            <a:pPr algn="ctr"/>
            <a:endParaRPr lang="en-US"/>
          </a:p>
          <a:p>
            <a:pPr algn="ctr"/>
            <a:r>
              <a:rPr lang="en-US"/>
              <a:t>31/05/2025</a:t>
            </a:r>
            <a:endParaRPr lang="en-US" dirty="0"/>
          </a:p>
        </p:txBody>
      </p:sp>
      <p:pic>
        <p:nvPicPr>
          <p:cNvPr id="6" name="Picture 5" descr="hands holding chain of people pictogram over sky">
            <a:hlinkClick r:id="rId2"/>
            <a:extLst>
              <a:ext uri="{FF2B5EF4-FFF2-40B4-BE49-F238E27FC236}">
                <a16:creationId xmlns:a16="http://schemas.microsoft.com/office/drawing/2014/main" id="{BB2FD4B4-6016-402B-93D6-34A63B6A119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66950" y="2286000"/>
            <a:ext cx="4438650" cy="228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 Box 2">
            <a:extLst>
              <a:ext uri="{FF2B5EF4-FFF2-40B4-BE49-F238E27FC236}">
                <a16:creationId xmlns:a16="http://schemas.microsoft.com/office/drawing/2014/main" id="{F9806FE9-EC01-442E-83EB-6F99DD61988E}"/>
              </a:ext>
            </a:extLst>
          </p:cNvPr>
          <p:cNvSpPr txBox="1">
            <a:spLocks noChangeArrowheads="1"/>
          </p:cNvSpPr>
          <p:nvPr/>
        </p:nvSpPr>
        <p:spPr bwMode="auto">
          <a:xfrm>
            <a:off x="6019800" y="3616399"/>
            <a:ext cx="3673475" cy="275588"/>
          </a:xfrm>
          <a:prstGeom prst="rect">
            <a:avLst/>
          </a:prstGeom>
          <a:noFill/>
          <a:ln w="9525">
            <a:noFill/>
            <a:miter lim="800000"/>
            <a:headEnd/>
            <a:tailEnd/>
          </a:ln>
        </p:spPr>
        <p:txBody>
          <a:bodyPr rot="0" vert="horz" wrap="square" lIns="91440" tIns="45720" rIns="91440" bIns="45720" anchor="t" anchorCtr="0">
            <a:spAutoFit/>
          </a:bodyPr>
          <a:lstStyle/>
          <a:p>
            <a:pPr marL="0" marR="0" algn="ctr">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Our project logo</a:t>
            </a:r>
          </a:p>
        </p:txBody>
      </p:sp>
      <p:pic>
        <p:nvPicPr>
          <p:cNvPr id="8" name="Рисунок 7">
            <a:extLst>
              <a:ext uri="{FF2B5EF4-FFF2-40B4-BE49-F238E27FC236}">
                <a16:creationId xmlns:a16="http://schemas.microsoft.com/office/drawing/2014/main" id="{CC8D6583-7E14-4794-B86C-94B6822C25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
        <p:nvSpPr>
          <p:cNvPr id="12" name="Rectangle 1">
            <a:extLst>
              <a:ext uri="{FF2B5EF4-FFF2-40B4-BE49-F238E27FC236}">
                <a16:creationId xmlns:a16="http://schemas.microsoft.com/office/drawing/2014/main" id="{BCBD8B8D-79E4-4824-A5EA-0122648990CA}"/>
              </a:ext>
            </a:extLst>
          </p:cNvPr>
          <p:cNvSpPr>
            <a:spLocks noChangeArrowheads="1"/>
          </p:cNvSpPr>
          <p:nvPr/>
        </p:nvSpPr>
        <p:spPr bwMode="auto">
          <a:xfrm>
            <a:off x="1138243" y="4584674"/>
            <a:ext cx="66960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altLang="en-US" sz="2400" dirty="0">
                <a:solidFill>
                  <a:srgbClr val="FF0000"/>
                </a:solidFill>
                <a:latin typeface="Abadi" panose="020B0604020104020204" pitchFamily="34" charset="0"/>
              </a:rPr>
              <a:t>2024-1-DE04-KA154-YOU-000238751  </a:t>
            </a:r>
          </a:p>
          <a:p>
            <a:pPr lvl="0" algn="ctr" eaLnBrk="0" fontAlgn="base" hangingPunct="0">
              <a:spcBef>
                <a:spcPct val="0"/>
              </a:spcBef>
              <a:spcAft>
                <a:spcPct val="0"/>
              </a:spcAft>
            </a:pPr>
            <a:r>
              <a:rPr lang="en-GB" altLang="en-US" sz="2400" dirty="0">
                <a:solidFill>
                  <a:srgbClr val="FF0000"/>
                </a:solidFill>
                <a:latin typeface="Abadi" panose="020B0604020104020204" pitchFamily="34" charset="0"/>
              </a:rPr>
              <a:t>Embrace Technology, Engage as an Active Citizen</a:t>
            </a:r>
            <a:endParaRPr kumimoji="0" lang="en-GB" altLang="en-US" sz="2400" b="0" i="0" u="none" strike="noStrike" cap="none" normalizeH="0" baseline="0" dirty="0">
              <a:ln>
                <a:noFill/>
              </a:ln>
              <a:solidFill>
                <a:srgbClr val="FF0000"/>
              </a:solidFill>
              <a:effectLst/>
              <a:latin typeface="Abadi" panose="020B0604020104020204" pitchFamily="34" charset="0"/>
            </a:endParaRPr>
          </a:p>
        </p:txBody>
      </p:sp>
      <p:pic>
        <p:nvPicPr>
          <p:cNvPr id="4" name="Рисунок 3">
            <a:extLst>
              <a:ext uri="{FF2B5EF4-FFF2-40B4-BE49-F238E27FC236}">
                <a16:creationId xmlns:a16="http://schemas.microsoft.com/office/drawing/2014/main" id="{04CC429E-64C9-4A43-8F4D-5900F85FDE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716" y="1669800"/>
            <a:ext cx="2133920" cy="1200330"/>
          </a:xfrm>
          <a:prstGeom prst="rect">
            <a:avLst/>
          </a:prstGeom>
        </p:spPr>
      </p:pic>
      <p:pic>
        <p:nvPicPr>
          <p:cNvPr id="10" name="Рисунок 9">
            <a:extLst>
              <a:ext uri="{FF2B5EF4-FFF2-40B4-BE49-F238E27FC236}">
                <a16:creationId xmlns:a16="http://schemas.microsoft.com/office/drawing/2014/main" id="{AADE809F-DFD3-4E8E-BE35-84104054E1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8009" y="5441022"/>
            <a:ext cx="2215991" cy="1477327"/>
          </a:xfrm>
          <a:prstGeom prst="rect">
            <a:avLst/>
          </a:prstGeom>
        </p:spPr>
      </p:pic>
      <p:pic>
        <p:nvPicPr>
          <p:cNvPr id="14" name="Рисунок 13">
            <a:extLst>
              <a:ext uri="{FF2B5EF4-FFF2-40B4-BE49-F238E27FC236}">
                <a16:creationId xmlns:a16="http://schemas.microsoft.com/office/drawing/2014/main" id="{3FE6F013-D5F0-43D2-9552-0BBA5A8514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324219"/>
            <a:ext cx="2106706" cy="1460704"/>
          </a:xfrm>
          <a:prstGeom prst="rect">
            <a:avLst/>
          </a:prstGeom>
        </p:spPr>
      </p:pic>
      <p:pic>
        <p:nvPicPr>
          <p:cNvPr id="9" name="Рисунок 8">
            <a:extLst>
              <a:ext uri="{FF2B5EF4-FFF2-40B4-BE49-F238E27FC236}">
                <a16:creationId xmlns:a16="http://schemas.microsoft.com/office/drawing/2014/main" id="{C1634F68-978D-49DD-945D-226B1A4CE1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70583" y="1442329"/>
            <a:ext cx="2171907" cy="1868686"/>
          </a:xfrm>
          <a:prstGeom prst="rect">
            <a:avLst/>
          </a:prstGeom>
        </p:spPr>
      </p:pic>
    </p:spTree>
    <p:extLst>
      <p:ext uri="{BB962C8B-B14F-4D97-AF65-F5344CB8AC3E}">
        <p14:creationId xmlns:p14="http://schemas.microsoft.com/office/powerpoint/2010/main" val="35392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ormAutofit/>
          </a:bodyPr>
          <a:lstStyle/>
          <a:p>
            <a:r>
              <a:rPr lang="en-US" sz="4000" dirty="0"/>
              <a:t>Summary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p:txBody>
          <a:bodyPr>
            <a:normAutofit/>
          </a:bodyPr>
          <a:lstStyle/>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are those who develop the skills, knowledge and understanding to be able to make informed decisions about their communities and workplaces with the aim of improving the quality of life</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An active citizen may challenge the rules and existing structures although they should generally stay within the bounds of democratic processes and not become involved in violent acts</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value respect, courage, openness, tolerance, listening, working</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participate in the community       		        (involvement in a voluntary activity or engaging with                                 local government agencies)</a:t>
            </a:r>
          </a:p>
          <a:p>
            <a:pPr marL="0" indent="0">
              <a:buNone/>
            </a:pPr>
            <a:endParaRPr lang="en-US" dirty="0"/>
          </a:p>
        </p:txBody>
      </p:sp>
      <p:pic>
        <p:nvPicPr>
          <p:cNvPr id="6" name="Picture 5" descr="See the source image">
            <a:extLst>
              <a:ext uri="{FF2B5EF4-FFF2-40B4-BE49-F238E27FC236}">
                <a16:creationId xmlns:a16="http://schemas.microsoft.com/office/drawing/2014/main" id="{52B0E389-34DE-4DBD-8C68-8D191E62CF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4495800"/>
            <a:ext cx="2068830" cy="2239963"/>
          </a:xfrm>
          <a:prstGeom prst="rect">
            <a:avLst/>
          </a:prstGeom>
          <a:noFill/>
          <a:ln>
            <a:noFill/>
          </a:ln>
        </p:spPr>
      </p:pic>
      <p:pic>
        <p:nvPicPr>
          <p:cNvPr id="7" name="Рисунок 6">
            <a:extLst>
              <a:ext uri="{FF2B5EF4-FFF2-40B4-BE49-F238E27FC236}">
                <a16:creationId xmlns:a16="http://schemas.microsoft.com/office/drawing/2014/main" id="{712105DD-BA7E-4BC2-9D78-5A9C131DB0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1633"/>
            <a:ext cx="1299340" cy="1375757"/>
          </a:xfrm>
          <a:prstGeom prst="rect">
            <a:avLst/>
          </a:prstGeom>
        </p:spPr>
      </p:pic>
    </p:spTree>
    <p:extLst>
      <p:ext uri="{BB962C8B-B14F-4D97-AF65-F5344CB8AC3E}">
        <p14:creationId xmlns:p14="http://schemas.microsoft.com/office/powerpoint/2010/main" val="2835154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ormAutofit/>
          </a:bodyPr>
          <a:lstStyle/>
          <a:p>
            <a:r>
              <a:rPr lang="en-US" sz="4000" dirty="0"/>
              <a:t>Summary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p:txBody>
          <a:bodyPr>
            <a:normAutofit/>
          </a:bodyPr>
          <a:lstStyle/>
          <a:p>
            <a:pPr>
              <a:lnSpc>
                <a:spcPct val="115000"/>
              </a:lnSpc>
              <a:spcBef>
                <a:spcPts val="0"/>
              </a:spcBef>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are empowered to play a part in the decisions and processes that affect them, particularly public policy and services</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have knowledge and understanding of the political/social/economic context of their participation so that they can make informed decisions</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Active Citizens are able to challenge policies or actions and existing structures on the basis of principles such as equality, inclusiveness, diversity and social justice</a:t>
            </a:r>
          </a:p>
          <a:p>
            <a:pPr marL="342900" marR="0" lvl="0" indent="-342900">
              <a:lnSpc>
                <a:spcPct val="115000"/>
              </a:lnSpc>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Democracies need active, informed and responsible                             citizens who are willing and able to take responsibility for                          themselves and their communities and contribute to the                      political process</a:t>
            </a:r>
          </a:p>
          <a:p>
            <a:pPr marL="0" indent="0">
              <a:buNone/>
            </a:pPr>
            <a:endParaRPr lang="en-US" dirty="0"/>
          </a:p>
        </p:txBody>
      </p:sp>
      <p:pic>
        <p:nvPicPr>
          <p:cNvPr id="6" name="Picture 5" descr="See the source image">
            <a:extLst>
              <a:ext uri="{FF2B5EF4-FFF2-40B4-BE49-F238E27FC236}">
                <a16:creationId xmlns:a16="http://schemas.microsoft.com/office/drawing/2014/main" id="{52B0E389-34DE-4DBD-8C68-8D191E62CF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4495800"/>
            <a:ext cx="2068830" cy="2239963"/>
          </a:xfrm>
          <a:prstGeom prst="rect">
            <a:avLst/>
          </a:prstGeom>
          <a:noFill/>
          <a:ln>
            <a:noFill/>
          </a:ln>
        </p:spPr>
      </p:pic>
      <p:pic>
        <p:nvPicPr>
          <p:cNvPr id="7" name="Рисунок 6">
            <a:extLst>
              <a:ext uri="{FF2B5EF4-FFF2-40B4-BE49-F238E27FC236}">
                <a16:creationId xmlns:a16="http://schemas.microsoft.com/office/drawing/2014/main" id="{9E9F2E0D-18DB-4C89-832F-78254B233C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623"/>
            <a:ext cx="1299340" cy="1375757"/>
          </a:xfrm>
          <a:prstGeom prst="rect">
            <a:avLst/>
          </a:prstGeom>
        </p:spPr>
      </p:pic>
    </p:spTree>
    <p:extLst>
      <p:ext uri="{BB962C8B-B14F-4D97-AF65-F5344CB8AC3E}">
        <p14:creationId xmlns:p14="http://schemas.microsoft.com/office/powerpoint/2010/main" val="623393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ormAutofit/>
          </a:bodyPr>
          <a:lstStyle/>
          <a:p>
            <a:r>
              <a:rPr lang="en-US" sz="4000" dirty="0"/>
              <a:t>Summary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57200" y="1828800"/>
            <a:ext cx="8229600" cy="4297363"/>
          </a:xfrm>
        </p:spPr>
        <p:txBody>
          <a:bodyPr/>
          <a:lstStyle/>
          <a:p>
            <a:pPr marL="0" marR="0" lvl="0" indent="0">
              <a:lnSpc>
                <a:spcPct val="115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Democracies depend upon citizens who are </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Aware of their rights and responsibilities as citizens</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Informed about the social and political world</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Concerned about the welfare of others</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Articulate in their opinions and arguments </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Capable of having an influence on the world</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Active in their communities</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Responsible in how they act as citizens</a:t>
            </a:r>
          </a:p>
          <a:p>
            <a:pPr marL="0" indent="0">
              <a:buNone/>
            </a:pPr>
            <a:endParaRPr lang="en-US" dirty="0"/>
          </a:p>
        </p:txBody>
      </p:sp>
      <p:pic>
        <p:nvPicPr>
          <p:cNvPr id="6" name="Picture 5" descr="See the source image">
            <a:extLst>
              <a:ext uri="{FF2B5EF4-FFF2-40B4-BE49-F238E27FC236}">
                <a16:creationId xmlns:a16="http://schemas.microsoft.com/office/drawing/2014/main" id="{52B0E389-34DE-4DBD-8C68-8D191E62CF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4495800"/>
            <a:ext cx="2068830" cy="2239963"/>
          </a:xfrm>
          <a:prstGeom prst="rect">
            <a:avLst/>
          </a:prstGeom>
          <a:noFill/>
          <a:ln>
            <a:noFill/>
          </a:ln>
        </p:spPr>
      </p:pic>
      <p:pic>
        <p:nvPicPr>
          <p:cNvPr id="7" name="Рисунок 6">
            <a:extLst>
              <a:ext uri="{FF2B5EF4-FFF2-40B4-BE49-F238E27FC236}">
                <a16:creationId xmlns:a16="http://schemas.microsoft.com/office/drawing/2014/main" id="{DA62C852-F920-4E15-AE84-15D67DA57D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2626720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ormAutofit/>
          </a:bodyPr>
          <a:lstStyle/>
          <a:p>
            <a:r>
              <a:rPr lang="en-US" sz="4000" dirty="0"/>
              <a:t>Summary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p:txBody>
          <a:bodyPr>
            <a:normAutofit/>
          </a:bodyPr>
          <a:lstStyle/>
          <a:p>
            <a:pPr marL="0" marR="0" lvl="0" indent="0">
              <a:lnSpc>
                <a:spcPct val="115000"/>
              </a:lnSpc>
              <a:spcBef>
                <a:spcPts val="0"/>
              </a:spcBef>
              <a:spcAft>
                <a:spcPts val="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Citizenship issues are </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Real: they actually affect peoples’ lives</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Topical: current today</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Sometimes Sensitive: can affect people at a personal level, especially when family or friends are involved</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Often controversial: people disagree and hold strong opinions about them</a:t>
            </a:r>
          </a:p>
          <a:p>
            <a:pPr marR="0" lvl="1">
              <a:lnSpc>
                <a:spcPct val="115000"/>
              </a:lnSpc>
              <a:spcBef>
                <a:spcPts val="0"/>
              </a:spcBef>
              <a:spcAft>
                <a:spcPts val="0"/>
              </a:spcAft>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Ultimately moral: relate to what people                            think is right or wrong, good or bad,                              important or unimportant in society</a:t>
            </a:r>
          </a:p>
          <a:p>
            <a:pPr marL="0" indent="0">
              <a:buNone/>
            </a:pPr>
            <a:endParaRPr lang="en-US" dirty="0"/>
          </a:p>
        </p:txBody>
      </p:sp>
      <p:pic>
        <p:nvPicPr>
          <p:cNvPr id="6" name="Picture 5" descr="See the source image">
            <a:extLst>
              <a:ext uri="{FF2B5EF4-FFF2-40B4-BE49-F238E27FC236}">
                <a16:creationId xmlns:a16="http://schemas.microsoft.com/office/drawing/2014/main" id="{52B0E389-34DE-4DBD-8C68-8D191E62CF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4495800"/>
            <a:ext cx="2068830" cy="2239963"/>
          </a:xfrm>
          <a:prstGeom prst="rect">
            <a:avLst/>
          </a:prstGeom>
          <a:noFill/>
          <a:ln>
            <a:noFill/>
          </a:ln>
        </p:spPr>
      </p:pic>
      <p:pic>
        <p:nvPicPr>
          <p:cNvPr id="7" name="Рисунок 6">
            <a:extLst>
              <a:ext uri="{FF2B5EF4-FFF2-40B4-BE49-F238E27FC236}">
                <a16:creationId xmlns:a16="http://schemas.microsoft.com/office/drawing/2014/main" id="{EB4AE48E-9887-4576-9014-C7C77AFE88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99752"/>
            <a:ext cx="1353589" cy="1433195"/>
          </a:xfrm>
          <a:prstGeom prst="rect">
            <a:avLst/>
          </a:prstGeom>
        </p:spPr>
      </p:pic>
    </p:spTree>
    <p:extLst>
      <p:ext uri="{BB962C8B-B14F-4D97-AF65-F5344CB8AC3E}">
        <p14:creationId xmlns:p14="http://schemas.microsoft.com/office/powerpoint/2010/main" val="1608032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ormAutofit/>
          </a:bodyPr>
          <a:lstStyle/>
          <a:p>
            <a:r>
              <a:rPr lang="en-US" sz="4000" dirty="0"/>
              <a:t>Summary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57200" y="1600200"/>
            <a:ext cx="8229600" cy="4983162"/>
          </a:xfrm>
        </p:spPr>
        <p:txBody>
          <a:bodyPr>
            <a:normAutofit lnSpcReduction="10000"/>
          </a:bodyPr>
          <a:lstStyle/>
          <a:p>
            <a:pPr>
              <a:lnSpc>
                <a:spcPct val="115000"/>
              </a:lnSpc>
              <a:spcBef>
                <a:spcPts val="0"/>
              </a:spcBef>
              <a:buFont typeface="Wingdings" panose="05000000000000000000" pitchFamily="2" charset="2"/>
              <a:buChar char="ü"/>
            </a:pPr>
            <a:r>
              <a:rPr lang="en-US" sz="2400" dirty="0">
                <a:effectLst/>
                <a:latin typeface="Calibri" panose="020F0502020204030204" pitchFamily="34" charset="0"/>
                <a:ea typeface="Calibri" panose="020F0502020204030204" pitchFamily="34" charset="0"/>
                <a:cs typeface="Times New Roman" panose="02020603050405020304" pitchFamily="18" charset="0"/>
              </a:rPr>
              <a:t>Active Citizenship helps young people </a:t>
            </a:r>
          </a:p>
          <a:p>
            <a:pPr marR="0" lvl="1">
              <a:lnSpc>
                <a:spcPct val="115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to develop self-confidence and successfully deal with significant life changes and challenges such as bullying and discrimination</a:t>
            </a:r>
          </a:p>
          <a:p>
            <a:pPr marR="0" lvl="1">
              <a:lnSpc>
                <a:spcPct val="115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by giving them a voice in the life of their schools, communities, and society </a:t>
            </a:r>
          </a:p>
          <a:p>
            <a:pPr marR="0" lvl="1">
              <a:lnSpc>
                <a:spcPct val="115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to make a positive contribution by developing the expertise and experience needed to claim                        their rights and understand their                         responsibilities and preparing them for the             challenges and opportunities of adult and                  working life</a:t>
            </a:r>
          </a:p>
          <a:p>
            <a:pPr marL="0" indent="0">
              <a:buNone/>
            </a:pPr>
            <a:endParaRPr lang="en-US" dirty="0"/>
          </a:p>
        </p:txBody>
      </p:sp>
      <p:pic>
        <p:nvPicPr>
          <p:cNvPr id="6" name="Picture 5" descr="See the source image">
            <a:extLst>
              <a:ext uri="{FF2B5EF4-FFF2-40B4-BE49-F238E27FC236}">
                <a16:creationId xmlns:a16="http://schemas.microsoft.com/office/drawing/2014/main" id="{52B0E389-34DE-4DBD-8C68-8D191E62CF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5170" y="4525961"/>
            <a:ext cx="2068830" cy="2239963"/>
          </a:xfrm>
          <a:prstGeom prst="rect">
            <a:avLst/>
          </a:prstGeom>
          <a:noFill/>
          <a:ln>
            <a:noFill/>
          </a:ln>
        </p:spPr>
      </p:pic>
      <p:pic>
        <p:nvPicPr>
          <p:cNvPr id="7" name="Рисунок 6">
            <a:extLst>
              <a:ext uri="{FF2B5EF4-FFF2-40B4-BE49-F238E27FC236}">
                <a16:creationId xmlns:a16="http://schemas.microsoft.com/office/drawing/2014/main" id="{79BDB504-05A4-49FE-BAF9-A9AB76340A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749700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4A92-4092-4FA9-B1F3-86C0F7C52AD7}"/>
              </a:ext>
            </a:extLst>
          </p:cNvPr>
          <p:cNvSpPr>
            <a:spLocks noGrp="1"/>
          </p:cNvSpPr>
          <p:nvPr>
            <p:ph type="title"/>
          </p:nvPr>
        </p:nvSpPr>
        <p:spPr/>
        <p:txBody>
          <a:bodyPr/>
          <a:lstStyle/>
          <a:p>
            <a:r>
              <a:rPr lang="en-US" dirty="0"/>
              <a:t>Citizenship Education</a:t>
            </a:r>
          </a:p>
        </p:txBody>
      </p:sp>
      <p:sp>
        <p:nvSpPr>
          <p:cNvPr id="3" name="Content Placeholder 2">
            <a:extLst>
              <a:ext uri="{FF2B5EF4-FFF2-40B4-BE49-F238E27FC236}">
                <a16:creationId xmlns:a16="http://schemas.microsoft.com/office/drawing/2014/main" id="{A17D5594-1188-421B-8939-C6F047C96F6B}"/>
              </a:ext>
            </a:extLst>
          </p:cNvPr>
          <p:cNvSpPr>
            <a:spLocks noGrp="1"/>
          </p:cNvSpPr>
          <p:nvPr>
            <p:ph idx="1"/>
          </p:nvPr>
        </p:nvSpPr>
        <p:spPr/>
        <p:txBody>
          <a:bodyPr>
            <a:normAutofit lnSpcReduction="10000"/>
          </a:bodyPr>
          <a:lstStyle/>
          <a:p>
            <a:pPr marL="342900" marR="0" lvl="0" indent="-342900">
              <a:lnSpc>
                <a:spcPct val="115000"/>
              </a:lnSpc>
              <a:spcBef>
                <a:spcPts val="0"/>
              </a:spcBef>
              <a:spcAft>
                <a:spcPts val="0"/>
              </a:spcAft>
              <a:buFont typeface="Wingdings" panose="05000000000000000000" pitchFamily="2"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Essential elements of citizenship education are:</a:t>
            </a:r>
          </a:p>
          <a:p>
            <a:pPr marL="742950" marR="0" lvl="1" indent="-285750">
              <a:lnSpc>
                <a:spcPct val="115000"/>
              </a:lnSpc>
              <a:spcBef>
                <a:spcPts val="0"/>
              </a:spcBef>
              <a:spcAft>
                <a:spcPts val="0"/>
              </a:spcAft>
              <a:buFont typeface="Courier New" panose="02070309020205020404" pitchFamily="49" charset="0"/>
              <a:buChar char="o"/>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Knowledge and understanding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about topics such as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laws and rules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the democratic process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the media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human rights diversity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money and the economy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sustainable development </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the world as a global community</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concepts such as democracy, justice, equality, freedom, authority, and the rule of law</a:t>
            </a:r>
          </a:p>
          <a:p>
            <a:endParaRPr lang="en-US" dirty="0"/>
          </a:p>
        </p:txBody>
      </p:sp>
      <p:pic>
        <p:nvPicPr>
          <p:cNvPr id="5" name="Рисунок 4">
            <a:extLst>
              <a:ext uri="{FF2B5EF4-FFF2-40B4-BE49-F238E27FC236}">
                <a16:creationId xmlns:a16="http://schemas.microsoft.com/office/drawing/2014/main" id="{9BA94F03-3ED3-41FF-BD3E-449F5F9186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1511289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4A92-4092-4FA9-B1F3-86C0F7C52AD7}"/>
              </a:ext>
            </a:extLst>
          </p:cNvPr>
          <p:cNvSpPr>
            <a:spLocks noGrp="1"/>
          </p:cNvSpPr>
          <p:nvPr>
            <p:ph type="title"/>
          </p:nvPr>
        </p:nvSpPr>
        <p:spPr/>
        <p:txBody>
          <a:bodyPr/>
          <a:lstStyle/>
          <a:p>
            <a:r>
              <a:rPr lang="en-US" dirty="0"/>
              <a:t>Citizenship Education</a:t>
            </a:r>
          </a:p>
        </p:txBody>
      </p:sp>
      <p:sp>
        <p:nvSpPr>
          <p:cNvPr id="3" name="Content Placeholder 2">
            <a:extLst>
              <a:ext uri="{FF2B5EF4-FFF2-40B4-BE49-F238E27FC236}">
                <a16:creationId xmlns:a16="http://schemas.microsoft.com/office/drawing/2014/main" id="{A17D5594-1188-421B-8939-C6F047C96F6B}"/>
              </a:ext>
            </a:extLst>
          </p:cNvPr>
          <p:cNvSpPr>
            <a:spLocks noGrp="1"/>
          </p:cNvSpPr>
          <p:nvPr>
            <p:ph idx="1"/>
          </p:nvPr>
        </p:nvSpPr>
        <p:spPr/>
        <p:txBody>
          <a:bodyPr>
            <a:normAutofit/>
          </a:bodyPr>
          <a:lstStyle/>
          <a:p>
            <a:pPr marL="342900" marR="0" lvl="0" indent="-342900">
              <a:lnSpc>
                <a:spcPct val="115000"/>
              </a:lnSpc>
              <a:spcBef>
                <a:spcPts val="0"/>
              </a:spcBef>
              <a:spcAft>
                <a:spcPts val="0"/>
              </a:spcAft>
              <a:buFont typeface="Wingdings" panose="05000000000000000000" pitchFamily="2"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Essential elements of citizenship education are:</a:t>
            </a:r>
          </a:p>
          <a:p>
            <a:pPr marL="742950" marR="0" lvl="1" indent="-285750">
              <a:lnSpc>
                <a:spcPct val="115000"/>
              </a:lnSpc>
              <a:spcBef>
                <a:spcPts val="0"/>
              </a:spcBef>
              <a:spcAft>
                <a:spcPts val="0"/>
              </a:spcAft>
              <a:buFont typeface="Courier New" panose="02070309020205020404" pitchFamily="49" charset="0"/>
              <a:buChar char="o"/>
            </a:pPr>
            <a:r>
              <a:rPr lang="en-US" sz="2400" dirty="0">
                <a:effectLst/>
                <a:latin typeface="Calibri" panose="020F0502020204030204" pitchFamily="34" charset="0"/>
                <a:ea typeface="Calibri" panose="020F0502020204030204" pitchFamily="34" charset="0"/>
                <a:cs typeface="Times New Roman" panose="02020603050405020304" pitchFamily="18" charset="0"/>
              </a:rPr>
              <a:t>Skills and aptitudes:</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Critical thinking</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Analyzing information</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Expressing opinions</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Taking part in discussions and debates</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Negotiating</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Conflict resolution</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Participating in community action</a:t>
            </a:r>
          </a:p>
          <a:p>
            <a:endParaRPr lang="en-US" dirty="0"/>
          </a:p>
        </p:txBody>
      </p:sp>
      <p:pic>
        <p:nvPicPr>
          <p:cNvPr id="5" name="Рисунок 4">
            <a:extLst>
              <a:ext uri="{FF2B5EF4-FFF2-40B4-BE49-F238E27FC236}">
                <a16:creationId xmlns:a16="http://schemas.microsoft.com/office/drawing/2014/main" id="{B2DFBCA8-51F6-4B8C-81AF-9E531F5209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1694376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4A92-4092-4FA9-B1F3-86C0F7C52AD7}"/>
              </a:ext>
            </a:extLst>
          </p:cNvPr>
          <p:cNvSpPr>
            <a:spLocks noGrp="1"/>
          </p:cNvSpPr>
          <p:nvPr>
            <p:ph type="title"/>
          </p:nvPr>
        </p:nvSpPr>
        <p:spPr/>
        <p:txBody>
          <a:bodyPr/>
          <a:lstStyle/>
          <a:p>
            <a:r>
              <a:rPr lang="en-US" dirty="0"/>
              <a:t>Citizenship Education</a:t>
            </a:r>
          </a:p>
        </p:txBody>
      </p:sp>
      <p:sp>
        <p:nvSpPr>
          <p:cNvPr id="3" name="Content Placeholder 2">
            <a:extLst>
              <a:ext uri="{FF2B5EF4-FFF2-40B4-BE49-F238E27FC236}">
                <a16:creationId xmlns:a16="http://schemas.microsoft.com/office/drawing/2014/main" id="{A17D5594-1188-421B-8939-C6F047C96F6B}"/>
              </a:ext>
            </a:extLst>
          </p:cNvPr>
          <p:cNvSpPr>
            <a:spLocks noGrp="1"/>
          </p:cNvSpPr>
          <p:nvPr>
            <p:ph idx="1"/>
          </p:nvPr>
        </p:nvSpPr>
        <p:spPr>
          <a:xfrm>
            <a:off x="273424" y="2057400"/>
            <a:ext cx="6477000" cy="3581399"/>
          </a:xfrm>
        </p:spPr>
        <p:txBody>
          <a:bodyPr>
            <a:normAutofit/>
          </a:bodyPr>
          <a:lstStyle/>
          <a:p>
            <a:pPr marL="342900" marR="0" lvl="0" indent="-342900">
              <a:lnSpc>
                <a:spcPct val="115000"/>
              </a:lnSpc>
              <a:spcBef>
                <a:spcPts val="0"/>
              </a:spcBef>
              <a:spcAft>
                <a:spcPts val="0"/>
              </a:spcAft>
              <a:buFont typeface="Wingdings" panose="05000000000000000000" pitchFamily="2"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Essential elements of citizenship education are:</a:t>
            </a:r>
          </a:p>
          <a:p>
            <a:pPr marL="742950" marR="0" lvl="1" indent="-285750">
              <a:lnSpc>
                <a:spcPct val="115000"/>
              </a:lnSpc>
              <a:spcBef>
                <a:spcPts val="0"/>
              </a:spcBef>
              <a:spcAft>
                <a:spcPts val="0"/>
              </a:spcAft>
              <a:buFont typeface="Courier New" panose="02070309020205020404" pitchFamily="49" charset="0"/>
              <a:buChar char="o"/>
            </a:pPr>
            <a:r>
              <a:rPr lang="en-US" sz="2400" dirty="0">
                <a:effectLst/>
                <a:latin typeface="Calibri" panose="020F0502020204030204" pitchFamily="34" charset="0"/>
                <a:ea typeface="Calibri" panose="020F0502020204030204" pitchFamily="34" charset="0"/>
                <a:cs typeface="Times New Roman" panose="02020603050405020304" pitchFamily="18" charset="0"/>
              </a:rPr>
              <a:t>Values and dispositions:</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Respect for justice, democracy and the rule of law, openness, tolerance, courage to defend a point of view</a:t>
            </a:r>
          </a:p>
          <a:p>
            <a:pPr marL="1143000" marR="0" lvl="2" indent="-228600">
              <a:lnSpc>
                <a:spcPct val="115000"/>
              </a:lnSpc>
              <a:spcBef>
                <a:spcPts val="0"/>
              </a:spcBef>
              <a:spcAft>
                <a:spcPts val="0"/>
              </a:spcAft>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Willingness to listen to, work with and stand up for others</a:t>
            </a:r>
          </a:p>
          <a:p>
            <a:endParaRPr lang="en-US" dirty="0"/>
          </a:p>
        </p:txBody>
      </p:sp>
      <p:pic>
        <p:nvPicPr>
          <p:cNvPr id="5" name="Рисунок 4">
            <a:extLst>
              <a:ext uri="{FF2B5EF4-FFF2-40B4-BE49-F238E27FC236}">
                <a16:creationId xmlns:a16="http://schemas.microsoft.com/office/drawing/2014/main" id="{F82ED073-2529-469C-9928-98220B41EE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718589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chor="ctr">
            <a:normAutofit/>
          </a:bodyPr>
          <a:lstStyle/>
          <a:p>
            <a:r>
              <a:rPr lang="en-US" dirty="0"/>
              <a:t>Topics Good Citizens Know:</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sz="half" idx="1"/>
          </p:nvPr>
        </p:nvSpPr>
        <p:spPr>
          <a:xfrm>
            <a:off x="304800" y="2057399"/>
            <a:ext cx="4419600" cy="4525963"/>
          </a:xfrm>
        </p:spPr>
        <p:txBody>
          <a:bodyPr>
            <a:normAutofit/>
          </a:bodyPr>
          <a:lstStyle/>
          <a:p>
            <a:pPr marL="342900" marR="0" lvl="0" indent="-342900">
              <a:lnSpc>
                <a:spcPct val="90000"/>
              </a:lnSpc>
              <a:spcBef>
                <a:spcPts val="0"/>
              </a:spcBef>
              <a:spcAft>
                <a:spcPts val="0"/>
              </a:spcAft>
              <a:buFont typeface="Symbol" panose="05050102010706020507" pitchFamily="18" charset="2"/>
              <a:buChar char=""/>
            </a:pPr>
            <a:r>
              <a:rPr lang="en-US" sz="2200" dirty="0">
                <a:effectLst/>
              </a:rPr>
              <a:t>Laws and rules</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Voting for government office</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Role and influence of the media</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Human rights</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Cultural diversity</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Money and the economy</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The environment and sustainable development</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Concepts such as democracy, justice, equality, freedom, authority, and the rule of law</a:t>
            </a:r>
          </a:p>
          <a:p>
            <a:pPr>
              <a:lnSpc>
                <a:spcPct val="90000"/>
              </a:lnSpc>
            </a:pPr>
            <a:endParaRPr lang="en-US" sz="2200" dirty="0"/>
          </a:p>
        </p:txBody>
      </p:sp>
      <p:pic>
        <p:nvPicPr>
          <p:cNvPr id="5122" name="Picture 2" descr="See the source image">
            <a:extLst>
              <a:ext uri="{FF2B5EF4-FFF2-40B4-BE49-F238E27FC236}">
                <a16:creationId xmlns:a16="http://schemas.microsoft.com/office/drawing/2014/main" id="{7B29F4F9-A0B8-49B1-8935-8AC9C30670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133600"/>
            <a:ext cx="3654425" cy="3165019"/>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9E8291E8-A76F-428B-93F1-B0410F007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2145495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4A92-4092-4FA9-B1F3-86C0F7C52AD7}"/>
              </a:ext>
            </a:extLst>
          </p:cNvPr>
          <p:cNvSpPr>
            <a:spLocks noGrp="1"/>
          </p:cNvSpPr>
          <p:nvPr>
            <p:ph type="title"/>
          </p:nvPr>
        </p:nvSpPr>
        <p:spPr/>
        <p:txBody>
          <a:bodyPr anchor="ctr">
            <a:normAutofit/>
          </a:bodyPr>
          <a:lstStyle/>
          <a:p>
            <a:pPr>
              <a:lnSpc>
                <a:spcPct val="90000"/>
              </a:lnSpc>
            </a:pPr>
            <a:r>
              <a:rPr lang="en-US" sz="3700"/>
              <a:t>Characteristics of Active Citizenship</a:t>
            </a:r>
          </a:p>
        </p:txBody>
      </p:sp>
      <p:sp>
        <p:nvSpPr>
          <p:cNvPr id="3" name="Content Placeholder 2">
            <a:extLst>
              <a:ext uri="{FF2B5EF4-FFF2-40B4-BE49-F238E27FC236}">
                <a16:creationId xmlns:a16="http://schemas.microsoft.com/office/drawing/2014/main" id="{A17D5594-1188-421B-8939-C6F047C96F6B}"/>
              </a:ext>
            </a:extLst>
          </p:cNvPr>
          <p:cNvSpPr>
            <a:spLocks noGrp="1"/>
          </p:cNvSpPr>
          <p:nvPr>
            <p:ph sz="half" idx="1"/>
          </p:nvPr>
        </p:nvSpPr>
        <p:spPr>
          <a:xfrm>
            <a:off x="457200" y="1600200"/>
            <a:ext cx="4267200" cy="4525963"/>
          </a:xfrm>
        </p:spPr>
        <p:txBody>
          <a:bodyPr>
            <a:normAutofit/>
          </a:bodyPr>
          <a:lstStyle/>
          <a:p>
            <a:pPr marL="0" marR="0" indent="0">
              <a:lnSpc>
                <a:spcPct val="90000"/>
              </a:lnSpc>
              <a:spcBef>
                <a:spcPts val="0"/>
              </a:spcBef>
              <a:spcAft>
                <a:spcPts val="0"/>
              </a:spcAft>
              <a:buNone/>
            </a:pPr>
            <a:r>
              <a:rPr lang="en-US" sz="2200" dirty="0">
                <a:effectLst/>
              </a:rPr>
              <a:t>The Junior Chamber International (JCI) lists the following characteristics of active citizenship:</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Respect</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Honoring duties</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Being informed</a:t>
            </a:r>
          </a:p>
          <a:p>
            <a:pPr marL="342900" marR="0" lvl="0" indent="-342900">
              <a:lnSpc>
                <a:spcPct val="90000"/>
              </a:lnSpc>
              <a:spcBef>
                <a:spcPts val="0"/>
              </a:spcBef>
              <a:spcAft>
                <a:spcPts val="0"/>
              </a:spcAft>
              <a:buFont typeface="Symbol" panose="05050102010706020507" pitchFamily="18" charset="2"/>
              <a:buChar char=""/>
            </a:pPr>
            <a:r>
              <a:rPr lang="en-US" sz="2200" dirty="0"/>
              <a:t>Compassion</a:t>
            </a:r>
            <a:endParaRPr lang="en-US" sz="2200" dirty="0">
              <a:effectLst/>
            </a:endParaRPr>
          </a:p>
          <a:p>
            <a:pPr marL="342900" marR="0" lvl="0" indent="-342900">
              <a:lnSpc>
                <a:spcPct val="90000"/>
              </a:lnSpc>
              <a:spcBef>
                <a:spcPts val="0"/>
              </a:spcBef>
              <a:spcAft>
                <a:spcPts val="0"/>
              </a:spcAft>
              <a:buFont typeface="Symbol" panose="05050102010706020507" pitchFamily="18" charset="2"/>
              <a:buChar char=""/>
            </a:pPr>
            <a:r>
              <a:rPr lang="en-US" sz="2200" dirty="0">
                <a:effectLst/>
              </a:rPr>
              <a:t>Active Involvement</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Working together</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Sustainable solutions</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Self-development</a:t>
            </a:r>
          </a:p>
          <a:p>
            <a:pPr marL="342900" marR="0" lvl="0" indent="-342900">
              <a:lnSpc>
                <a:spcPct val="90000"/>
              </a:lnSpc>
              <a:spcBef>
                <a:spcPts val="0"/>
              </a:spcBef>
              <a:spcAft>
                <a:spcPts val="0"/>
              </a:spcAft>
              <a:buFont typeface="Symbol" panose="05050102010706020507" pitchFamily="18" charset="2"/>
              <a:buChar char=""/>
            </a:pPr>
            <a:r>
              <a:rPr lang="en-US" sz="2200" dirty="0">
                <a:effectLst/>
              </a:rPr>
              <a:t>Safe, stable and clean environment</a:t>
            </a:r>
          </a:p>
          <a:p>
            <a:pPr>
              <a:lnSpc>
                <a:spcPct val="90000"/>
              </a:lnSpc>
            </a:pPr>
            <a:endParaRPr lang="en-US" sz="2200" dirty="0"/>
          </a:p>
        </p:txBody>
      </p:sp>
      <p:pic>
        <p:nvPicPr>
          <p:cNvPr id="5" name="Picture 4">
            <a:extLst>
              <a:ext uri="{FF2B5EF4-FFF2-40B4-BE49-F238E27FC236}">
                <a16:creationId xmlns:a16="http://schemas.microsoft.com/office/drawing/2014/main" id="{A62EE22E-F1FD-4174-839F-A9053BE6DC0F}"/>
              </a:ext>
            </a:extLst>
          </p:cNvPr>
          <p:cNvPicPr/>
          <p:nvPr/>
        </p:nvPicPr>
        <p:blipFill rotWithShape="1">
          <a:blip r:embed="rId2" cstate="print">
            <a:extLst>
              <a:ext uri="{28A0092B-C50C-407E-A947-70E740481C1C}">
                <a14:useLocalDpi xmlns:a14="http://schemas.microsoft.com/office/drawing/2010/main" val="0"/>
              </a:ext>
            </a:extLst>
          </a:blip>
          <a:srcRect t="18306" b="19001"/>
          <a:stretch/>
        </p:blipFill>
        <p:spPr bwMode="auto">
          <a:xfrm>
            <a:off x="4648200" y="2229686"/>
            <a:ext cx="4038600" cy="3266990"/>
          </a:xfrm>
          <a:prstGeom prst="rect">
            <a:avLst/>
          </a:prstGeom>
          <a:noFill/>
          <a:ln>
            <a:noFill/>
          </a:ln>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id="{6B9D2495-C5FD-4AA1-BB7A-F2A53E044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152400"/>
            <a:ext cx="1303865" cy="1380547"/>
          </a:xfrm>
          <a:prstGeom prst="rect">
            <a:avLst/>
          </a:prstGeom>
        </p:spPr>
      </p:pic>
    </p:spTree>
    <p:extLst>
      <p:ext uri="{BB962C8B-B14F-4D97-AF65-F5344CB8AC3E}">
        <p14:creationId xmlns:p14="http://schemas.microsoft.com/office/powerpoint/2010/main" val="1138180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F56DEAF-E54E-4B51-BC0C-3A98654585C5}"/>
              </a:ext>
            </a:extLst>
          </p:cNvPr>
          <p:cNvSpPr>
            <a:spLocks noGrp="1"/>
          </p:cNvSpPr>
          <p:nvPr>
            <p:ph type="body" idx="1"/>
          </p:nvPr>
        </p:nvSpPr>
        <p:spPr>
          <a:xfrm>
            <a:off x="238522" y="990600"/>
            <a:ext cx="8666956" cy="5334000"/>
          </a:xfrm>
        </p:spPr>
        <p:txBody>
          <a:bodyPr>
            <a:noAutofit/>
          </a:bodyPr>
          <a:lstStyle/>
          <a:p>
            <a:r>
              <a:rPr lang="en-GB" dirty="0">
                <a:solidFill>
                  <a:schemeClr val="tx1"/>
                </a:solidFill>
              </a:rPr>
              <a:t>Our general goal is to ensure that young people are proficient in digital tools in today's technology age, participate in policy-making processes, influence decision-makers, and are knowledgeable about their rights and responsibilities in the digital world. A youth participation program that will be implemented in this context will be one of the most effective ways to achieve this goal. </a:t>
            </a:r>
          </a:p>
          <a:p>
            <a:r>
              <a:rPr lang="en-GB" dirty="0">
                <a:solidFill>
                  <a:schemeClr val="tx1"/>
                </a:solidFill>
              </a:rPr>
              <a:t>Specific Objectives: </a:t>
            </a:r>
          </a:p>
          <a:p>
            <a:r>
              <a:rPr lang="en-GB" dirty="0">
                <a:solidFill>
                  <a:schemeClr val="tx1"/>
                </a:solidFill>
              </a:rPr>
              <a:t>● To raise awareness among young people about media literacy, access to accurate information and data verification. </a:t>
            </a:r>
          </a:p>
          <a:p>
            <a:r>
              <a:rPr lang="en-GB" dirty="0">
                <a:solidFill>
                  <a:schemeClr val="tx1"/>
                </a:solidFill>
              </a:rPr>
              <a:t>● To inform young people about human rights, and motivate them to defend their rights using digital tools, both at the local  and European level. </a:t>
            </a:r>
          </a:p>
          <a:p>
            <a:r>
              <a:rPr lang="en-GB" dirty="0">
                <a:solidFill>
                  <a:schemeClr val="tx1"/>
                </a:solidFill>
              </a:rPr>
              <a:t>● To educate young people about participation in democratic life and policymaking processes using digital tools, teaching  them about their responsibilities and best practices.</a:t>
            </a:r>
          </a:p>
        </p:txBody>
      </p:sp>
      <p:pic>
        <p:nvPicPr>
          <p:cNvPr id="5" name="Рисунок 4">
            <a:extLst>
              <a:ext uri="{FF2B5EF4-FFF2-40B4-BE49-F238E27FC236}">
                <a16:creationId xmlns:a16="http://schemas.microsoft.com/office/drawing/2014/main" id="{522E07B4-B098-4379-9492-27A72E5647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3282677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Tips for Active Citizens</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57200" y="1752600"/>
            <a:ext cx="5638800" cy="4525963"/>
          </a:xfrm>
        </p:spPr>
        <p:txBody>
          <a:bodyPr>
            <a:normAutofit fontScale="92500" lnSpcReduction="10000"/>
          </a:bodyPr>
          <a:lstStyle/>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Take only positive positions</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Listen to all peoples’ views</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Avoid stereotyping</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Accept responsibility – don’t blame others for a lack of success</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Be persistent</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Act</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Keep an ongoing assessment</a:t>
            </a:r>
            <a:endParaRPr lang="en-US" sz="2400" dirty="0">
              <a:effectLst/>
              <a:latin typeface="Times New Roman" panose="02020603050405020304" pitchFamily="18" charset="0"/>
              <a:ea typeface="Times New Roman" panose="02020603050405020304" pitchFamily="18" charset="0"/>
            </a:endParaRPr>
          </a:p>
          <a:p>
            <a:pPr marL="342900" marR="0" lvl="0" indent="-342900">
              <a:spcBef>
                <a:spcPts val="600"/>
              </a:spcBef>
              <a:spcAft>
                <a:spcPts val="600"/>
              </a:spcAft>
              <a:buFont typeface="Wingdings" panose="05000000000000000000" pitchFamily="2" charset="2"/>
              <a:buChar char=""/>
            </a:pPr>
            <a:r>
              <a:rPr lang="en-US" sz="2400" dirty="0">
                <a:solidFill>
                  <a:srgbClr val="202122"/>
                </a:solidFill>
                <a:effectLst/>
                <a:latin typeface="Arial" panose="020B0604020202020204" pitchFamily="34" charset="0"/>
                <a:ea typeface="Times New Roman" panose="02020603050405020304" pitchFamily="18" charset="0"/>
              </a:rPr>
              <a:t>Celebrate milestones along the way to maintain motivation</a:t>
            </a:r>
            <a:endParaRPr lang="en-US" sz="2400" dirty="0">
              <a:effectLst/>
              <a:latin typeface="Times New Roman" panose="02020603050405020304" pitchFamily="18" charset="0"/>
              <a:ea typeface="Times New Roman" panose="02020603050405020304" pitchFamily="18" charset="0"/>
            </a:endParaRPr>
          </a:p>
          <a:p>
            <a:pPr marL="0" indent="0">
              <a:buNone/>
            </a:pPr>
            <a:endParaRPr lang="en-US" dirty="0"/>
          </a:p>
        </p:txBody>
      </p:sp>
      <p:pic>
        <p:nvPicPr>
          <p:cNvPr id="6" name="Picture 5" descr="See the source image">
            <a:extLst>
              <a:ext uri="{FF2B5EF4-FFF2-40B4-BE49-F238E27FC236}">
                <a16:creationId xmlns:a16="http://schemas.microsoft.com/office/drawing/2014/main" id="{B6C8A2B4-AEE6-4F42-9BB8-AE18A1321C3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2743199"/>
            <a:ext cx="2068830" cy="2239963"/>
          </a:xfrm>
          <a:prstGeom prst="rect">
            <a:avLst/>
          </a:prstGeom>
          <a:noFill/>
          <a:ln>
            <a:noFill/>
          </a:ln>
        </p:spPr>
      </p:pic>
      <p:pic>
        <p:nvPicPr>
          <p:cNvPr id="7" name="Рисунок 6">
            <a:extLst>
              <a:ext uri="{FF2B5EF4-FFF2-40B4-BE49-F238E27FC236}">
                <a16:creationId xmlns:a16="http://schemas.microsoft.com/office/drawing/2014/main" id="{A56F60F3-F90F-4F9C-A5BF-EDD32968AD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4258129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Practical Exercise</a:t>
            </a:r>
          </a:p>
        </p:txBody>
      </p:sp>
      <p:pic>
        <p:nvPicPr>
          <p:cNvPr id="6" name="Picture 5" descr="Text&#10;&#10;Description automatically generated">
            <a:extLst>
              <a:ext uri="{FF2B5EF4-FFF2-40B4-BE49-F238E27FC236}">
                <a16:creationId xmlns:a16="http://schemas.microsoft.com/office/drawing/2014/main" id="{A9E992D3-20A8-4845-9B41-83543FCB85DC}"/>
              </a:ext>
            </a:extLst>
          </p:cNvPr>
          <p:cNvPicPr/>
          <p:nvPr/>
        </p:nvPicPr>
        <p:blipFill>
          <a:blip r:embed="rId2">
            <a:extLst>
              <a:ext uri="{28A0092B-C50C-407E-A947-70E740481C1C}">
                <a14:useLocalDpi xmlns:a14="http://schemas.microsoft.com/office/drawing/2010/main" val="0"/>
              </a:ext>
            </a:extLst>
          </a:blip>
          <a:stretch>
            <a:fillRect/>
          </a:stretch>
        </p:blipFill>
        <p:spPr>
          <a:xfrm>
            <a:off x="1409063" y="2276693"/>
            <a:ext cx="6400801" cy="4277122"/>
          </a:xfrm>
          <a:prstGeom prst="rect">
            <a:avLst/>
          </a:prstGeom>
          <a:ln w="12700">
            <a:solidFill>
              <a:schemeClr val="tx1"/>
            </a:solidFill>
          </a:ln>
        </p:spPr>
      </p:pic>
      <p:sp>
        <p:nvSpPr>
          <p:cNvPr id="2" name="TextBox 1">
            <a:extLst>
              <a:ext uri="{FF2B5EF4-FFF2-40B4-BE49-F238E27FC236}">
                <a16:creationId xmlns:a16="http://schemas.microsoft.com/office/drawing/2014/main" id="{7146C1D0-6686-44B2-8AF5-4ED6E5106A48}"/>
              </a:ext>
            </a:extLst>
          </p:cNvPr>
          <p:cNvSpPr txBox="1"/>
          <p:nvPr/>
        </p:nvSpPr>
        <p:spPr>
          <a:xfrm>
            <a:off x="1409064" y="1630362"/>
            <a:ext cx="6400800" cy="646331"/>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Match each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problem</a:t>
            </a:r>
            <a:r>
              <a:rPr lang="en-US" sz="1800" dirty="0">
                <a:effectLst/>
                <a:latin typeface="Calibri" panose="020F0502020204030204" pitchFamily="34" charset="0"/>
                <a:ea typeface="Calibri" panose="020F0502020204030204" pitchFamily="34" charset="0"/>
                <a:cs typeface="Times New Roman" panose="02020603050405020304" pitchFamily="18" charset="0"/>
              </a:rPr>
              <a:t> with an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action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could take in response.</a:t>
            </a:r>
          </a:p>
          <a:p>
            <a:endParaRPr lang="en-US" dirty="0"/>
          </a:p>
        </p:txBody>
      </p:sp>
      <p:pic>
        <p:nvPicPr>
          <p:cNvPr id="5" name="Рисунок 4">
            <a:extLst>
              <a:ext uri="{FF2B5EF4-FFF2-40B4-BE49-F238E27FC236}">
                <a16:creationId xmlns:a16="http://schemas.microsoft.com/office/drawing/2014/main" id="{1B4742DF-2186-46D3-A550-6F2089527C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1298953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Practical Exercise</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57200" y="1600201"/>
            <a:ext cx="8229600" cy="1066800"/>
          </a:xfrm>
        </p:spPr>
        <p:txBody>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might notice issues that you want to learn more about in your community. Imagine you are in the situations below. Match each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situation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with the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steps</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could take to become more informed.</a:t>
            </a:r>
          </a:p>
          <a:p>
            <a:pPr marL="0" indent="0">
              <a:buNone/>
            </a:pPr>
            <a:endParaRPr lang="en-US" dirty="0"/>
          </a:p>
        </p:txBody>
      </p:sp>
      <p:pic>
        <p:nvPicPr>
          <p:cNvPr id="6" name="Picture 5" descr="Text&#10;&#10;Description automatically generated">
            <a:extLst>
              <a:ext uri="{FF2B5EF4-FFF2-40B4-BE49-F238E27FC236}">
                <a16:creationId xmlns:a16="http://schemas.microsoft.com/office/drawing/2014/main" id="{99A051D7-644C-4ABB-ADE0-E46CA13715DB}"/>
              </a:ext>
            </a:extLst>
          </p:cNvPr>
          <p:cNvPicPr/>
          <p:nvPr/>
        </p:nvPicPr>
        <p:blipFill>
          <a:blip r:embed="rId2">
            <a:extLst>
              <a:ext uri="{28A0092B-C50C-407E-A947-70E740481C1C}">
                <a14:useLocalDpi xmlns:a14="http://schemas.microsoft.com/office/drawing/2010/main" val="0"/>
              </a:ext>
            </a:extLst>
          </a:blip>
          <a:stretch>
            <a:fillRect/>
          </a:stretch>
        </p:blipFill>
        <p:spPr>
          <a:xfrm>
            <a:off x="1295400" y="2566909"/>
            <a:ext cx="6553200" cy="4050665"/>
          </a:xfrm>
          <a:prstGeom prst="rect">
            <a:avLst/>
          </a:prstGeom>
          <a:ln w="12700">
            <a:solidFill>
              <a:schemeClr val="tx1"/>
            </a:solidFill>
          </a:ln>
        </p:spPr>
      </p:pic>
      <p:pic>
        <p:nvPicPr>
          <p:cNvPr id="7" name="Рисунок 6">
            <a:extLst>
              <a:ext uri="{FF2B5EF4-FFF2-40B4-BE49-F238E27FC236}">
                <a16:creationId xmlns:a16="http://schemas.microsoft.com/office/drawing/2014/main" id="{0D3F2E82-71B4-4B29-B2F3-FA1B242267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472207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e the source image">
            <a:extLst>
              <a:ext uri="{FF2B5EF4-FFF2-40B4-BE49-F238E27FC236}">
                <a16:creationId xmlns:a16="http://schemas.microsoft.com/office/drawing/2014/main" id="{3E197BD1-EB04-46D9-8819-77666AE562B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304800"/>
            <a:ext cx="5029200" cy="6324600"/>
          </a:xfrm>
          <a:prstGeom prst="rect">
            <a:avLst/>
          </a:prstGeom>
          <a:noFill/>
          <a:ln>
            <a:noFill/>
          </a:ln>
        </p:spPr>
      </p:pic>
      <p:pic>
        <p:nvPicPr>
          <p:cNvPr id="3" name="Рисунок 2">
            <a:extLst>
              <a:ext uri="{FF2B5EF4-FFF2-40B4-BE49-F238E27FC236}">
                <a16:creationId xmlns:a16="http://schemas.microsoft.com/office/drawing/2014/main" id="{D581B31F-9F3D-4AC0-A853-621B630AE6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918011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0600" y="609600"/>
            <a:ext cx="7772400" cy="685800"/>
          </a:xfrm>
        </p:spPr>
        <p:txBody>
          <a:bodyPr>
            <a:normAutofit fontScale="90000"/>
          </a:bodyPr>
          <a:lstStyle/>
          <a:p>
            <a:r>
              <a:rPr lang="en-US" cap="none" dirty="0"/>
              <a:t>Models for Active Citizenship</a:t>
            </a:r>
            <a:br>
              <a:rPr lang="en-US" altLang="en-US" dirty="0"/>
            </a:br>
            <a:br>
              <a:rPr lang="en-US" dirty="0"/>
            </a:br>
            <a:endParaRPr lang="en-US" dirty="0"/>
          </a:p>
        </p:txBody>
      </p:sp>
      <p:sp>
        <p:nvSpPr>
          <p:cNvPr id="5" name="Text Placeholder 4"/>
          <p:cNvSpPr>
            <a:spLocks noGrp="1"/>
          </p:cNvSpPr>
          <p:nvPr>
            <p:ph type="body" idx="1"/>
          </p:nvPr>
        </p:nvSpPr>
        <p:spPr>
          <a:xfrm>
            <a:off x="914400" y="1905000"/>
            <a:ext cx="7772400" cy="3505200"/>
          </a:xfrm>
        </p:spPr>
        <p:txBody>
          <a:bodyPr>
            <a:noAutofit/>
          </a:bodyPr>
          <a:lstStyle/>
          <a:p>
            <a:r>
              <a:rPr lang="en-US" sz="1800" b="1" dirty="0">
                <a:solidFill>
                  <a:schemeClr val="tx1"/>
                </a:solidFill>
              </a:rPr>
              <a:t>OBJECTIVES: </a:t>
            </a:r>
          </a:p>
          <a:p>
            <a:endParaRPr lang="en-US" sz="1800" b="1" dirty="0">
              <a:solidFill>
                <a:schemeClr val="tx1"/>
              </a:solidFill>
            </a:endParaRPr>
          </a:p>
          <a:p>
            <a:r>
              <a:rPr lang="en-US" sz="1800" b="1" dirty="0">
                <a:solidFill>
                  <a:schemeClr val="tx1"/>
                </a:solidFill>
              </a:rPr>
              <a:t>DESIRED OUTCOME (Leadership) </a:t>
            </a:r>
          </a:p>
          <a:p>
            <a:r>
              <a:rPr lang="en-US" sz="1600" i="1" dirty="0">
                <a:solidFill>
                  <a:schemeClr val="tx1"/>
                </a:solidFill>
              </a:rPr>
              <a:t>Cadets will embrace their role as Active Citizens.</a:t>
            </a:r>
          </a:p>
          <a:p>
            <a:endParaRPr lang="en-US" sz="1800" dirty="0">
              <a:solidFill>
                <a:schemeClr val="tx1"/>
              </a:solidFill>
            </a:endParaRPr>
          </a:p>
          <a:p>
            <a:r>
              <a:rPr lang="en-US" sz="1800" u="sng" dirty="0">
                <a:solidFill>
                  <a:schemeClr val="tx1"/>
                </a:solidFill>
              </a:rPr>
              <a:t>Plan of Action</a:t>
            </a:r>
            <a:r>
              <a:rPr lang="en-US" sz="1800" dirty="0">
                <a:solidFill>
                  <a:schemeClr val="tx1"/>
                </a:solidFill>
              </a:rPr>
              <a:t>:</a:t>
            </a:r>
          </a:p>
          <a:p>
            <a:pPr marL="342900" marR="0" lvl="0" indent="-342900">
              <a:lnSpc>
                <a:spcPct val="115000"/>
              </a:lnSpc>
              <a:spcBef>
                <a:spcPts val="0"/>
              </a:spcBef>
              <a:spcAft>
                <a:spcPts val="0"/>
              </a:spcAft>
              <a:buFont typeface="+mj-lt"/>
              <a:buAutoNum type="arabicPeriod" startAt="9"/>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Explain two Active Citizenship Models</a:t>
            </a:r>
          </a:p>
          <a:p>
            <a:pPr lvl="1"/>
            <a:endParaRPr lang="en-US" dirty="0">
              <a:solidFill>
                <a:schemeClr val="tx1"/>
              </a:solidFill>
            </a:endParaRPr>
          </a:p>
          <a:p>
            <a:r>
              <a:rPr lang="en-US" sz="1800" b="1" u="sng" dirty="0">
                <a:solidFill>
                  <a:schemeClr val="tx1"/>
                </a:solidFill>
              </a:rPr>
              <a:t>Essential Question</a:t>
            </a:r>
            <a:r>
              <a:rPr lang="en-US" sz="1800" dirty="0">
                <a:solidFill>
                  <a:schemeClr val="tx1"/>
                </a:solidFill>
              </a:rPr>
              <a:t>:</a:t>
            </a:r>
          </a:p>
          <a:p>
            <a:r>
              <a:rPr lang="en-US" sz="1800" dirty="0">
                <a:solidFill>
                  <a:schemeClr val="tx1"/>
                </a:solidFill>
              </a:rPr>
              <a:t>What are the processes identified in an Active Citizenship model?</a:t>
            </a:r>
            <a:endParaRPr lang="en-US" sz="2400" dirty="0">
              <a:solidFill>
                <a:schemeClr val="tx1"/>
              </a:solidFill>
            </a:endParaRPr>
          </a:p>
        </p:txBody>
      </p:sp>
      <p:pic>
        <p:nvPicPr>
          <p:cNvPr id="6" name="Рисунок 5">
            <a:extLst>
              <a:ext uri="{FF2B5EF4-FFF2-40B4-BE49-F238E27FC236}">
                <a16:creationId xmlns:a16="http://schemas.microsoft.com/office/drawing/2014/main" id="{84878023-DE72-482A-8E5B-7A455437D1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1242979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chor="ctr">
            <a:normAutofit/>
          </a:bodyPr>
          <a:lstStyle/>
          <a:p>
            <a:r>
              <a:rPr lang="en-US" dirty="0"/>
              <a:t>Model for Active Citizens</a:t>
            </a:r>
          </a:p>
        </p:txBody>
      </p:sp>
      <p:pic>
        <p:nvPicPr>
          <p:cNvPr id="6" name="Picture 5">
            <a:extLst>
              <a:ext uri="{FF2B5EF4-FFF2-40B4-BE49-F238E27FC236}">
                <a16:creationId xmlns:a16="http://schemas.microsoft.com/office/drawing/2014/main" id="{7B606873-7ADD-46E5-BFB0-45AFFA0BEBE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2095487"/>
            <a:ext cx="8229600" cy="3535389"/>
          </a:xfrm>
          <a:prstGeom prst="rect">
            <a:avLst/>
          </a:prstGeom>
          <a:noFill/>
          <a:ln>
            <a:noFill/>
          </a:ln>
        </p:spPr>
      </p:pic>
      <p:sp>
        <p:nvSpPr>
          <p:cNvPr id="2" name="TextBox 1">
            <a:extLst>
              <a:ext uri="{FF2B5EF4-FFF2-40B4-BE49-F238E27FC236}">
                <a16:creationId xmlns:a16="http://schemas.microsoft.com/office/drawing/2014/main" id="{82B897B2-DFB6-4C33-8D12-512B77C7D709}"/>
              </a:ext>
            </a:extLst>
          </p:cNvPr>
          <p:cNvSpPr txBox="1"/>
          <p:nvPr/>
        </p:nvSpPr>
        <p:spPr>
          <a:xfrm>
            <a:off x="2324100" y="6124059"/>
            <a:ext cx="4495800" cy="369332"/>
          </a:xfrm>
          <a:prstGeom prst="rect">
            <a:avLst/>
          </a:prstGeom>
          <a:noFill/>
        </p:spPr>
        <p:txBody>
          <a:bodyPr wrap="square" rtlCol="0">
            <a:spAutoFit/>
          </a:bodyPr>
          <a:lstStyle/>
          <a:p>
            <a:pPr algn="ctr"/>
            <a:r>
              <a:rPr lang="en-US" dirty="0"/>
              <a:t>Where are you on this continuum?</a:t>
            </a:r>
          </a:p>
        </p:txBody>
      </p:sp>
      <p:pic>
        <p:nvPicPr>
          <p:cNvPr id="5" name="Рисунок 4">
            <a:extLst>
              <a:ext uri="{FF2B5EF4-FFF2-40B4-BE49-F238E27FC236}">
                <a16:creationId xmlns:a16="http://schemas.microsoft.com/office/drawing/2014/main" id="{F1097C54-5A8B-44E9-BCDF-E220652E77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115260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“Take Part” Model</a:t>
            </a:r>
          </a:p>
        </p:txBody>
      </p:sp>
      <p:pic>
        <p:nvPicPr>
          <p:cNvPr id="6" name="Picture 5" descr="Active citizenship">
            <a:extLst>
              <a:ext uri="{FF2B5EF4-FFF2-40B4-BE49-F238E27FC236}">
                <a16:creationId xmlns:a16="http://schemas.microsoft.com/office/drawing/2014/main" id="{25D71B80-9B2E-4176-83FB-C8DBF23E6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90307" y="2057400"/>
            <a:ext cx="6763385" cy="3801428"/>
          </a:xfrm>
          <a:prstGeom prst="rect">
            <a:avLst/>
          </a:prstGeom>
          <a:noFill/>
          <a:ln>
            <a:noFill/>
          </a:ln>
        </p:spPr>
      </p:pic>
      <p:pic>
        <p:nvPicPr>
          <p:cNvPr id="5" name="Рисунок 4">
            <a:extLst>
              <a:ext uri="{FF2B5EF4-FFF2-40B4-BE49-F238E27FC236}">
                <a16:creationId xmlns:a16="http://schemas.microsoft.com/office/drawing/2014/main" id="{2C06BF8A-E09E-4A19-81EA-A4A5D32A31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21228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JCI Framework / Model</a:t>
            </a:r>
          </a:p>
        </p:txBody>
      </p:sp>
      <p:pic>
        <p:nvPicPr>
          <p:cNvPr id="6" name="Picture 5" descr="See the source image">
            <a:extLst>
              <a:ext uri="{FF2B5EF4-FFF2-40B4-BE49-F238E27FC236}">
                <a16:creationId xmlns:a16="http://schemas.microsoft.com/office/drawing/2014/main" id="{DA49B2C8-1098-4B39-A541-9A841C65B1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0883"/>
            <a:ext cx="7162800" cy="5074920"/>
          </a:xfrm>
          <a:prstGeom prst="rect">
            <a:avLst/>
          </a:prstGeom>
          <a:noFill/>
          <a:ln>
            <a:noFill/>
          </a:ln>
        </p:spPr>
      </p:pic>
      <p:pic>
        <p:nvPicPr>
          <p:cNvPr id="5" name="Рисунок 4">
            <a:extLst>
              <a:ext uri="{FF2B5EF4-FFF2-40B4-BE49-F238E27FC236}">
                <a16:creationId xmlns:a16="http://schemas.microsoft.com/office/drawing/2014/main" id="{B4FDB9DE-4006-4113-A563-FBAAEA6A9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1613354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a:xfrm>
            <a:off x="1295400" y="299520"/>
            <a:ext cx="7162800" cy="1143000"/>
          </a:xfrm>
        </p:spPr>
        <p:txBody>
          <a:bodyPr>
            <a:noAutofit/>
          </a:bodyPr>
          <a:lstStyle/>
          <a:p>
            <a:r>
              <a:rPr lang="en-US" sz="2800" dirty="0"/>
              <a:t>Learning Outcomes of </a:t>
            </a:r>
            <a:br>
              <a:rPr lang="en-US" sz="2800" dirty="0"/>
            </a:br>
            <a:r>
              <a:rPr lang="en-US" sz="2800" dirty="0"/>
              <a:t>Character &amp; Citizenship Development Model</a:t>
            </a:r>
          </a:p>
        </p:txBody>
      </p:sp>
      <p:pic>
        <p:nvPicPr>
          <p:cNvPr id="6" name="Picture 5" descr="See the source image">
            <a:extLst>
              <a:ext uri="{FF2B5EF4-FFF2-40B4-BE49-F238E27FC236}">
                <a16:creationId xmlns:a16="http://schemas.microsoft.com/office/drawing/2014/main" id="{E7D90F16-65BC-4EB4-8E7E-EA0C3AA334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39771"/>
            <a:ext cx="5105400" cy="4918709"/>
          </a:xfrm>
          <a:prstGeom prst="rect">
            <a:avLst/>
          </a:prstGeom>
          <a:noFill/>
          <a:ln>
            <a:noFill/>
          </a:ln>
        </p:spPr>
      </p:pic>
      <p:pic>
        <p:nvPicPr>
          <p:cNvPr id="5" name="Рисунок 4">
            <a:extLst>
              <a:ext uri="{FF2B5EF4-FFF2-40B4-BE49-F238E27FC236}">
                <a16:creationId xmlns:a16="http://schemas.microsoft.com/office/drawing/2014/main" id="{95F712C3-644B-410E-9ACB-BF99F39875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8856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nchor="ctr">
            <a:normAutofit/>
          </a:bodyPr>
          <a:lstStyle/>
          <a:p>
            <a:r>
              <a:rPr lang="en-US" dirty="0"/>
              <a:t>Be an Active Citizen!</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sz="half" idx="1"/>
          </p:nvPr>
        </p:nvSpPr>
        <p:spPr>
          <a:xfrm>
            <a:off x="489320" y="1752600"/>
            <a:ext cx="4038600" cy="4525963"/>
          </a:xfrm>
        </p:spPr>
        <p:txBody>
          <a:bodyPr>
            <a:normAutofit lnSpcReduction="10000"/>
          </a:bodyPr>
          <a:lstStyle/>
          <a:p>
            <a:pPr marL="285750" indent="-285750">
              <a:lnSpc>
                <a:spcPct val="90000"/>
              </a:lnSpc>
              <a:buFont typeface="Arial" panose="020B0604020202020204" pitchFamily="34" charset="0"/>
              <a:buChar char="•"/>
            </a:pPr>
            <a:r>
              <a:rPr lang="en-US" sz="2000" dirty="0">
                <a:effectLst/>
              </a:rPr>
              <a:t>Can you use the leadership skills you have learned in Cadet Corps and put them to use in other parts of your life? </a:t>
            </a:r>
          </a:p>
          <a:p>
            <a:pPr marL="285750" indent="-285750">
              <a:lnSpc>
                <a:spcPct val="90000"/>
              </a:lnSpc>
              <a:buFont typeface="Arial" panose="020B0604020202020204" pitchFamily="34" charset="0"/>
              <a:buChar char="•"/>
            </a:pPr>
            <a:r>
              <a:rPr lang="en-US" sz="2000" dirty="0">
                <a:effectLst/>
              </a:rPr>
              <a:t>These models suggest that you can. </a:t>
            </a:r>
          </a:p>
          <a:p>
            <a:pPr marL="285750" indent="-285750">
              <a:lnSpc>
                <a:spcPct val="90000"/>
              </a:lnSpc>
              <a:buFont typeface="Arial" panose="020B0604020202020204" pitchFamily="34" charset="0"/>
              <a:buChar char="•"/>
            </a:pPr>
            <a:r>
              <a:rPr lang="en-US" sz="2000" dirty="0">
                <a:effectLst/>
              </a:rPr>
              <a:t>If you want to be a contributing citizen of your community, California, the United States, and the World, you must be involved in issues that are important to you. </a:t>
            </a:r>
          </a:p>
          <a:p>
            <a:pPr marL="285750" indent="-285750">
              <a:lnSpc>
                <a:spcPct val="90000"/>
              </a:lnSpc>
              <a:buFont typeface="Arial" panose="020B0604020202020204" pitchFamily="34" charset="0"/>
              <a:buChar char="•"/>
            </a:pPr>
            <a:r>
              <a:rPr lang="en-US" sz="2000" dirty="0">
                <a:effectLst/>
              </a:rPr>
              <a:t>A leader has an impact on others; as an active citizen, you can spread that impact, potentially around the world!</a:t>
            </a:r>
          </a:p>
          <a:p>
            <a:pPr>
              <a:lnSpc>
                <a:spcPct val="90000"/>
              </a:lnSpc>
            </a:pPr>
            <a:endParaRPr lang="en-US" sz="1800" dirty="0"/>
          </a:p>
        </p:txBody>
      </p:sp>
      <p:pic>
        <p:nvPicPr>
          <p:cNvPr id="6" name="Picture 5">
            <a:extLst>
              <a:ext uri="{FF2B5EF4-FFF2-40B4-BE49-F238E27FC236}">
                <a16:creationId xmlns:a16="http://schemas.microsoft.com/office/drawing/2014/main" id="{0B5AE366-27F7-4EE2-98B9-F27DA4D673D1}"/>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934703" y="1600200"/>
            <a:ext cx="3465594" cy="4525963"/>
          </a:xfrm>
          <a:prstGeom prst="rect">
            <a:avLst/>
          </a:prstGeom>
          <a:noFill/>
          <a:ln>
            <a:noFill/>
          </a:ln>
        </p:spPr>
      </p:pic>
      <p:pic>
        <p:nvPicPr>
          <p:cNvPr id="7" name="Рисунок 6">
            <a:extLst>
              <a:ext uri="{FF2B5EF4-FFF2-40B4-BE49-F238E27FC236}">
                <a16:creationId xmlns:a16="http://schemas.microsoft.com/office/drawing/2014/main" id="{69A1EF39-8328-4D63-A006-7279FE3FF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076540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41BBB3-354C-4ED0-86FA-F3E1955D2F66}"/>
              </a:ext>
            </a:extLst>
          </p:cNvPr>
          <p:cNvSpPr>
            <a:spLocks noGrp="1"/>
          </p:cNvSpPr>
          <p:nvPr>
            <p:ph type="title"/>
          </p:nvPr>
        </p:nvSpPr>
        <p:spPr/>
        <p:txBody>
          <a:bodyPr/>
          <a:lstStyle/>
          <a:p>
            <a:r>
              <a:rPr lang="en-US" dirty="0"/>
              <a:t>Partners</a:t>
            </a:r>
            <a:endParaRPr lang="en-GB" dirty="0"/>
          </a:p>
        </p:txBody>
      </p:sp>
      <p:sp>
        <p:nvSpPr>
          <p:cNvPr id="3" name="Объект 2">
            <a:extLst>
              <a:ext uri="{FF2B5EF4-FFF2-40B4-BE49-F238E27FC236}">
                <a16:creationId xmlns:a16="http://schemas.microsoft.com/office/drawing/2014/main" id="{05BC8320-0318-4814-B6E9-FE3D851A475E}"/>
              </a:ext>
            </a:extLst>
          </p:cNvPr>
          <p:cNvSpPr>
            <a:spLocks noGrp="1"/>
          </p:cNvSpPr>
          <p:nvPr>
            <p:ph idx="1"/>
          </p:nvPr>
        </p:nvSpPr>
        <p:spPr/>
        <p:txBody>
          <a:bodyPr>
            <a:normAutofit/>
          </a:bodyPr>
          <a:lstStyle/>
          <a:p>
            <a:r>
              <a:rPr lang="en-GB" dirty="0"/>
              <a:t>Phoenix Knowledge Wings </a:t>
            </a:r>
            <a:r>
              <a:rPr lang="en-GB" dirty="0" err="1"/>
              <a:t>gGmbH</a:t>
            </a:r>
            <a:r>
              <a:rPr lang="en-GB" dirty="0"/>
              <a:t> (</a:t>
            </a:r>
            <a:r>
              <a:rPr lang="en-GB" dirty="0" err="1"/>
              <a:t>E10344237</a:t>
            </a:r>
            <a:r>
              <a:rPr lang="en-GB" dirty="0"/>
              <a:t>, DE) Germany Applicant Organisation Non-governmental organisation/association </a:t>
            </a:r>
          </a:p>
          <a:p>
            <a:r>
              <a:rPr lang="en-GB" dirty="0"/>
              <a:t>Changemakers Debrecen (</a:t>
            </a:r>
            <a:r>
              <a:rPr lang="en-GB" dirty="0" err="1"/>
              <a:t>E10347018</a:t>
            </a:r>
            <a:r>
              <a:rPr lang="en-GB" dirty="0"/>
              <a:t>, HU) </a:t>
            </a:r>
          </a:p>
          <a:p>
            <a:r>
              <a:rPr lang="en-GB" dirty="0"/>
              <a:t>Hungary Partner Organisation Youth organisation The Changemakers (</a:t>
            </a:r>
            <a:r>
              <a:rPr lang="en-GB" dirty="0" err="1"/>
              <a:t>E10101273</a:t>
            </a:r>
            <a:r>
              <a:rPr lang="en-GB" dirty="0"/>
              <a:t>, TR) </a:t>
            </a:r>
            <a:r>
              <a:rPr lang="en-GB" dirty="0" err="1"/>
              <a:t>Türkiye</a:t>
            </a:r>
            <a:r>
              <a:rPr lang="en-GB" dirty="0"/>
              <a:t> Partner Organisation Group of young people</a:t>
            </a:r>
          </a:p>
          <a:p>
            <a:r>
              <a:rPr lang="en-GB" dirty="0"/>
              <a:t>Eurostar Group (</a:t>
            </a:r>
            <a:r>
              <a:rPr lang="en-GB" dirty="0" err="1"/>
              <a:t>E10136089</a:t>
            </a:r>
            <a:r>
              <a:rPr lang="en-GB" dirty="0"/>
              <a:t>, RO) Romania Partner Organisation Group of young people</a:t>
            </a:r>
          </a:p>
        </p:txBody>
      </p:sp>
    </p:spTree>
    <p:extLst>
      <p:ext uri="{BB962C8B-B14F-4D97-AF65-F5344CB8AC3E}">
        <p14:creationId xmlns:p14="http://schemas.microsoft.com/office/powerpoint/2010/main" val="3636125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476250"/>
            <a:ext cx="7772400" cy="838200"/>
          </a:xfrm>
        </p:spPr>
        <p:txBody>
          <a:bodyPr>
            <a:normAutofit/>
          </a:bodyPr>
          <a:lstStyle/>
          <a:p>
            <a:r>
              <a:rPr lang="en-US" cap="none" dirty="0"/>
              <a:t>Active Citizenship Self-Assessment</a:t>
            </a:r>
          </a:p>
        </p:txBody>
      </p:sp>
      <p:sp>
        <p:nvSpPr>
          <p:cNvPr id="5" name="Text Placeholder 4"/>
          <p:cNvSpPr>
            <a:spLocks noGrp="1"/>
          </p:cNvSpPr>
          <p:nvPr>
            <p:ph type="body" idx="1"/>
          </p:nvPr>
        </p:nvSpPr>
        <p:spPr>
          <a:xfrm>
            <a:off x="762001" y="1828800"/>
            <a:ext cx="7162800" cy="3505200"/>
          </a:xfrm>
        </p:spPr>
        <p:txBody>
          <a:bodyPr>
            <a:normAutofit/>
          </a:bodyPr>
          <a:lstStyle/>
          <a:p>
            <a:r>
              <a:rPr lang="en-US" sz="1800" b="1" dirty="0">
                <a:solidFill>
                  <a:schemeClr val="tx1"/>
                </a:solidFill>
              </a:rPr>
              <a:t>OBJECTIVES: </a:t>
            </a:r>
          </a:p>
          <a:p>
            <a:endParaRPr lang="en-US" sz="1800" b="1" dirty="0">
              <a:solidFill>
                <a:schemeClr val="tx1"/>
              </a:solidFill>
            </a:endParaRPr>
          </a:p>
          <a:p>
            <a:r>
              <a:rPr lang="en-US" sz="1800" b="1" dirty="0">
                <a:solidFill>
                  <a:schemeClr val="tx1"/>
                </a:solidFill>
              </a:rPr>
              <a:t>DESIRED OUTCOME (Leadership) </a:t>
            </a:r>
          </a:p>
          <a:p>
            <a:r>
              <a:rPr lang="en-US" sz="1600" i="1" dirty="0">
                <a:solidFill>
                  <a:schemeClr val="tx1"/>
                </a:solidFill>
              </a:rPr>
              <a:t>Cadets will embrace their role as Active Citizens.</a:t>
            </a:r>
          </a:p>
          <a:p>
            <a:endParaRPr lang="en-US" sz="1800" dirty="0">
              <a:solidFill>
                <a:schemeClr val="tx1"/>
              </a:solidFill>
            </a:endParaRPr>
          </a:p>
          <a:p>
            <a:r>
              <a:rPr lang="en-US" sz="1800" u="sng" dirty="0">
                <a:solidFill>
                  <a:schemeClr val="tx1"/>
                </a:solidFill>
              </a:rPr>
              <a:t>Plan of Action</a:t>
            </a:r>
            <a:r>
              <a:rPr lang="en-US" sz="1800" dirty="0">
                <a:solidFill>
                  <a:schemeClr val="tx1"/>
                </a:solidFill>
              </a:rPr>
              <a:t>:</a:t>
            </a:r>
          </a:p>
          <a:p>
            <a:pPr marL="342900" marR="0" lvl="0" indent="-342900">
              <a:lnSpc>
                <a:spcPct val="115000"/>
              </a:lnSpc>
              <a:spcBef>
                <a:spcPts val="0"/>
              </a:spcBef>
              <a:spcAft>
                <a:spcPts val="0"/>
              </a:spcAft>
              <a:buFont typeface="+mj-lt"/>
              <a:buAutoNum type="arabicPeriod" startAt="10"/>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Take an Active Citizen self-assessment</a:t>
            </a:r>
          </a:p>
          <a:p>
            <a:pPr lvl="1"/>
            <a:endParaRPr lang="en-US" dirty="0">
              <a:solidFill>
                <a:schemeClr val="tx1"/>
              </a:solidFill>
            </a:endParaRPr>
          </a:p>
          <a:p>
            <a:r>
              <a:rPr lang="en-US" sz="1800" b="1" u="sng" dirty="0">
                <a:solidFill>
                  <a:schemeClr val="tx1"/>
                </a:solidFill>
              </a:rPr>
              <a:t>Essential Question</a:t>
            </a:r>
            <a:r>
              <a:rPr lang="en-US" sz="1800" dirty="0">
                <a:solidFill>
                  <a:schemeClr val="tx1"/>
                </a:solidFill>
              </a:rPr>
              <a:t>:</a:t>
            </a:r>
          </a:p>
          <a:p>
            <a:r>
              <a:rPr lang="en-US" sz="1800" dirty="0">
                <a:solidFill>
                  <a:schemeClr val="tx1"/>
                </a:solidFill>
              </a:rPr>
              <a:t>How good of an Active Citizen am I now?</a:t>
            </a:r>
            <a:endParaRPr lang="en-US" sz="2400" dirty="0">
              <a:solidFill>
                <a:schemeClr val="tx1"/>
              </a:solidFill>
            </a:endParaRPr>
          </a:p>
        </p:txBody>
      </p:sp>
      <p:pic>
        <p:nvPicPr>
          <p:cNvPr id="6" name="Рисунок 5">
            <a:extLst>
              <a:ext uri="{FF2B5EF4-FFF2-40B4-BE49-F238E27FC236}">
                <a16:creationId xmlns:a16="http://schemas.microsoft.com/office/drawing/2014/main" id="{B1E885A7-A94E-4AC0-A77E-7822F075EC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2274310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Take the Self Assessment</a:t>
            </a:r>
          </a:p>
        </p:txBody>
      </p:sp>
      <p:pic>
        <p:nvPicPr>
          <p:cNvPr id="3" name="Picture 2" descr="Table&#10;&#10;Description automatically generated">
            <a:extLst>
              <a:ext uri="{FF2B5EF4-FFF2-40B4-BE49-F238E27FC236}">
                <a16:creationId xmlns:a16="http://schemas.microsoft.com/office/drawing/2014/main" id="{EDE870B1-C746-439B-A8D7-54AA577B7A1A}"/>
              </a:ext>
            </a:extLst>
          </p:cNvPr>
          <p:cNvPicPr>
            <a:picLocks noChangeAspect="1"/>
          </p:cNvPicPr>
          <p:nvPr/>
        </p:nvPicPr>
        <p:blipFill rotWithShape="1">
          <a:blip r:embed="rId2">
            <a:extLst>
              <a:ext uri="{28A0092B-C50C-407E-A947-70E740481C1C}">
                <a14:useLocalDpi xmlns:a14="http://schemas.microsoft.com/office/drawing/2010/main" val="0"/>
              </a:ext>
            </a:extLst>
          </a:blip>
          <a:srcRect l="9738" t="15556" r="11176" b="18889"/>
          <a:stretch/>
        </p:blipFill>
        <p:spPr>
          <a:xfrm>
            <a:off x="2476499" y="1524000"/>
            <a:ext cx="4191001" cy="4495800"/>
          </a:xfrm>
          <a:prstGeom prst="rect">
            <a:avLst/>
          </a:prstGeom>
        </p:spPr>
      </p:pic>
      <p:pic>
        <p:nvPicPr>
          <p:cNvPr id="5" name="Рисунок 4">
            <a:extLst>
              <a:ext uri="{FF2B5EF4-FFF2-40B4-BE49-F238E27FC236}">
                <a16:creationId xmlns:a16="http://schemas.microsoft.com/office/drawing/2014/main" id="{E4F43953-8C81-45F4-8345-1E0A89C80C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560969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e the source image">
            <a:extLst>
              <a:ext uri="{FF2B5EF4-FFF2-40B4-BE49-F238E27FC236}">
                <a16:creationId xmlns:a16="http://schemas.microsoft.com/office/drawing/2014/main" id="{9502D61A-0892-4299-AC7F-E52A1F52C6F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9970" y="5029199"/>
            <a:ext cx="1764030" cy="1828801"/>
          </a:xfrm>
          <a:prstGeom prst="rect">
            <a:avLst/>
          </a:prstGeom>
          <a:noFill/>
          <a:ln>
            <a:noFill/>
          </a:ln>
        </p:spPr>
      </p:pic>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Use the Self-Assessment</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228600" y="1676400"/>
            <a:ext cx="8229600" cy="4525963"/>
          </a:xfrm>
        </p:spPr>
        <p:txBody>
          <a:bodyPr>
            <a:normAutofit fontScale="92500" lnSpcReduction="20000"/>
          </a:bodyPr>
          <a:lstStyle/>
          <a:p>
            <a:r>
              <a:rPr lang="en-US" dirty="0"/>
              <a:t>What was your Active Citizen score from the Assessment?</a:t>
            </a:r>
          </a:p>
          <a:p>
            <a:r>
              <a:rPr lang="en-US" dirty="0"/>
              <a:t>Likely not (yet) very high</a:t>
            </a:r>
          </a:p>
          <a:p>
            <a:r>
              <a:rPr lang="en-US" dirty="0"/>
              <a:t>That’s okay!</a:t>
            </a:r>
          </a:p>
          <a:p>
            <a:r>
              <a:rPr lang="en-US" dirty="0"/>
              <a:t>How can you be a more Active Citizen?</a:t>
            </a:r>
          </a:p>
          <a:p>
            <a:pPr lvl="1"/>
            <a:r>
              <a:rPr lang="en-US" dirty="0"/>
              <a:t>What actions that were listed on the Assessment could you do?</a:t>
            </a:r>
          </a:p>
          <a:p>
            <a:pPr lvl="1"/>
            <a:r>
              <a:rPr lang="en-US" dirty="0"/>
              <a:t>Can you think of an issue to address in your school or community?</a:t>
            </a:r>
          </a:p>
          <a:p>
            <a:pPr lvl="1"/>
            <a:r>
              <a:rPr lang="en-US" dirty="0"/>
              <a:t>Get involved!</a:t>
            </a:r>
          </a:p>
          <a:p>
            <a:pPr lvl="1"/>
            <a:r>
              <a:rPr lang="en-US" dirty="0"/>
              <a:t>Earn community service points for your ribbon!</a:t>
            </a:r>
          </a:p>
        </p:txBody>
      </p:sp>
      <p:pic>
        <p:nvPicPr>
          <p:cNvPr id="7" name="Рисунок 6">
            <a:extLst>
              <a:ext uri="{FF2B5EF4-FFF2-40B4-BE49-F238E27FC236}">
                <a16:creationId xmlns:a16="http://schemas.microsoft.com/office/drawing/2014/main" id="{EFD432A2-ACD4-4884-A359-EC4FBBDB9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 y="0"/>
            <a:ext cx="1447800" cy="1532947"/>
          </a:xfrm>
          <a:prstGeom prst="rect">
            <a:avLst/>
          </a:prstGeom>
        </p:spPr>
      </p:pic>
    </p:spTree>
    <p:extLst>
      <p:ext uri="{BB962C8B-B14F-4D97-AF65-F5344CB8AC3E}">
        <p14:creationId xmlns:p14="http://schemas.microsoft.com/office/powerpoint/2010/main" val="3412886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09DECB-9AFA-4FC2-8008-26CF974C58D7}"/>
              </a:ext>
            </a:extLst>
          </p:cNvPr>
          <p:cNvSpPr>
            <a:spLocks noGrp="1"/>
          </p:cNvSpPr>
          <p:nvPr>
            <p:ph type="title"/>
          </p:nvPr>
        </p:nvSpPr>
        <p:spPr/>
        <p:txBody>
          <a:bodyPr/>
          <a:lstStyle/>
          <a:p>
            <a:r>
              <a:rPr lang="en-US" dirty="0"/>
              <a:t>Who will participate?</a:t>
            </a:r>
            <a:endParaRPr lang="en-GB" dirty="0"/>
          </a:p>
        </p:txBody>
      </p:sp>
      <p:sp>
        <p:nvSpPr>
          <p:cNvPr id="3" name="Объект 2">
            <a:extLst>
              <a:ext uri="{FF2B5EF4-FFF2-40B4-BE49-F238E27FC236}">
                <a16:creationId xmlns:a16="http://schemas.microsoft.com/office/drawing/2014/main" id="{C342E0E3-62EF-4BE1-96D3-C746C27EB29C}"/>
              </a:ext>
            </a:extLst>
          </p:cNvPr>
          <p:cNvSpPr>
            <a:spLocks noGrp="1"/>
          </p:cNvSpPr>
          <p:nvPr>
            <p:ph idx="1"/>
          </p:nvPr>
        </p:nvSpPr>
        <p:spPr/>
        <p:txBody>
          <a:bodyPr/>
          <a:lstStyle/>
          <a:p>
            <a:r>
              <a:rPr lang="en-GB" dirty="0"/>
              <a:t>Youth participation events with mobilities 66 </a:t>
            </a:r>
          </a:p>
          <a:p>
            <a:r>
              <a:rPr lang="en-GB" dirty="0"/>
              <a:t>Youth participation mobilities  40 </a:t>
            </a:r>
          </a:p>
          <a:p>
            <a:r>
              <a:rPr lang="en-GB" dirty="0"/>
              <a:t> Participants not taking part in an Activity or Event 800</a:t>
            </a:r>
          </a:p>
        </p:txBody>
      </p:sp>
    </p:spTree>
    <p:extLst>
      <p:ext uri="{BB962C8B-B14F-4D97-AF65-F5344CB8AC3E}">
        <p14:creationId xmlns:p14="http://schemas.microsoft.com/office/powerpoint/2010/main" val="2175023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What is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57200" y="2133601"/>
            <a:ext cx="8229600" cy="1066800"/>
          </a:xfrm>
        </p:spPr>
        <p:txBody>
          <a:bodyPr/>
          <a:lstStyle/>
          <a:p>
            <a:pPr marL="0" indent="0">
              <a:buNone/>
            </a:pPr>
            <a:r>
              <a:rPr lang="en-US" sz="1800" i="1" dirty="0">
                <a:effectLst/>
                <a:latin typeface="Calibri" panose="020F0502020204030204" pitchFamily="34" charset="0"/>
                <a:ea typeface="Calibri" panose="020F0502020204030204" pitchFamily="34" charset="0"/>
                <a:cs typeface="Times New Roman" panose="02020603050405020304" pitchFamily="18" charset="0"/>
              </a:rPr>
              <a:t>Active Citizenship is the philosophy that citizens should work toward the improvement of their community, through economic participation, public volunteer work, and other such efforts to improve life for all citizens.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6" name="Picture 5" descr="See the source image">
            <a:extLst>
              <a:ext uri="{FF2B5EF4-FFF2-40B4-BE49-F238E27FC236}">
                <a16:creationId xmlns:a16="http://schemas.microsoft.com/office/drawing/2014/main" id="{E6B7D1EC-63FC-46B4-A954-3BCED19C5C0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99330"/>
            <a:ext cx="3192780" cy="1905000"/>
          </a:xfrm>
          <a:prstGeom prst="rect">
            <a:avLst/>
          </a:prstGeom>
          <a:noFill/>
          <a:ln>
            <a:noFill/>
          </a:ln>
        </p:spPr>
      </p:pic>
      <p:sp>
        <p:nvSpPr>
          <p:cNvPr id="7" name="Content Placeholder 4">
            <a:extLst>
              <a:ext uri="{FF2B5EF4-FFF2-40B4-BE49-F238E27FC236}">
                <a16:creationId xmlns:a16="http://schemas.microsoft.com/office/drawing/2014/main" id="{AFC42F83-9155-4CE4-8F7A-FB7BB2197913}"/>
              </a:ext>
            </a:extLst>
          </p:cNvPr>
          <p:cNvSpPr txBox="1">
            <a:spLocks/>
          </p:cNvSpPr>
          <p:nvPr/>
        </p:nvSpPr>
        <p:spPr>
          <a:xfrm>
            <a:off x="3886200" y="3200401"/>
            <a:ext cx="4953000" cy="304799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Democracies need active, informed and responsible citizens; citizens who are willing and able to take responsibility for themselves and their communities and contribute to the political process.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An effective Active Citizen is a person who understands the obligation and undertakes the responsibility to improve community conditions, build healthier communities and address social problems.</a:t>
            </a:r>
            <a:endParaRPr lang="en-US" dirty="0"/>
          </a:p>
        </p:txBody>
      </p:sp>
      <p:pic>
        <p:nvPicPr>
          <p:cNvPr id="8" name="Рисунок 7">
            <a:extLst>
              <a:ext uri="{FF2B5EF4-FFF2-40B4-BE49-F238E27FC236}">
                <a16:creationId xmlns:a16="http://schemas.microsoft.com/office/drawing/2014/main" id="{F92CDB6F-96E0-4422-BCD2-B9047DCF5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3771397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p:txBody>
          <a:bodyPr/>
          <a:lstStyle/>
          <a:p>
            <a:r>
              <a:rPr lang="en-US" dirty="0"/>
              <a:t>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4114800" y="1600200"/>
            <a:ext cx="4572000" cy="4525963"/>
          </a:xfrm>
        </p:spPr>
        <p:txBody>
          <a:bodyPr>
            <a:normAutofit/>
          </a:bodyPr>
          <a:lstStyle/>
          <a:p>
            <a:r>
              <a:rPr lang="en-US" sz="2400" dirty="0"/>
              <a:t>Active Citizens don’t expect the government to solve every problem</a:t>
            </a:r>
          </a:p>
          <a:p>
            <a:r>
              <a:rPr lang="en-US" sz="2400" dirty="0"/>
              <a:t>They want to engage within the government systems, with the support of governing agencies, to mutually solve problems and improve community life</a:t>
            </a:r>
          </a:p>
          <a:p>
            <a:r>
              <a:rPr lang="en-US" sz="2400" dirty="0"/>
              <a:t>Citizens have </a:t>
            </a:r>
            <a:r>
              <a:rPr lang="en-US" sz="2400" u="sng" dirty="0"/>
              <a:t>rights</a:t>
            </a:r>
            <a:r>
              <a:rPr lang="en-US" sz="2400" dirty="0"/>
              <a:t> AND </a:t>
            </a:r>
            <a:r>
              <a:rPr lang="en-US" sz="2400" u="sng" dirty="0"/>
              <a:t>responsibilities</a:t>
            </a:r>
            <a:r>
              <a:rPr lang="en-US" sz="2400" dirty="0"/>
              <a:t> – it’s our country too!</a:t>
            </a:r>
          </a:p>
        </p:txBody>
      </p:sp>
      <p:pic>
        <p:nvPicPr>
          <p:cNvPr id="6" name="Picture 5" descr="See the source image">
            <a:extLst>
              <a:ext uri="{FF2B5EF4-FFF2-40B4-BE49-F238E27FC236}">
                <a16:creationId xmlns:a16="http://schemas.microsoft.com/office/drawing/2014/main" id="{6B1FE6AE-C91C-4417-8DCA-7B9F42B1E83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09800"/>
            <a:ext cx="2743200" cy="3124200"/>
          </a:xfrm>
          <a:prstGeom prst="rect">
            <a:avLst/>
          </a:prstGeom>
          <a:noFill/>
          <a:ln>
            <a:noFill/>
          </a:ln>
        </p:spPr>
      </p:pic>
      <p:pic>
        <p:nvPicPr>
          <p:cNvPr id="7" name="Рисунок 6">
            <a:extLst>
              <a:ext uri="{FF2B5EF4-FFF2-40B4-BE49-F238E27FC236}">
                <a16:creationId xmlns:a16="http://schemas.microsoft.com/office/drawing/2014/main" id="{3D0CB7A6-510E-4272-A3BE-E4B0E4BD65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330579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97794-AEE6-41BB-A8E5-D60CD2ECDE0F}"/>
              </a:ext>
            </a:extLst>
          </p:cNvPr>
          <p:cNvSpPr>
            <a:spLocks noGrp="1"/>
          </p:cNvSpPr>
          <p:nvPr>
            <p:ph type="title"/>
          </p:nvPr>
        </p:nvSpPr>
        <p:spPr/>
        <p:txBody>
          <a:bodyPr anchor="ctr">
            <a:normAutofit/>
          </a:bodyPr>
          <a:lstStyle/>
          <a:p>
            <a:r>
              <a:rPr lang="en-US" dirty="0"/>
              <a:t>Volunteering</a:t>
            </a:r>
          </a:p>
        </p:txBody>
      </p:sp>
      <p:sp>
        <p:nvSpPr>
          <p:cNvPr id="3" name="Content Placeholder 2">
            <a:extLst>
              <a:ext uri="{FF2B5EF4-FFF2-40B4-BE49-F238E27FC236}">
                <a16:creationId xmlns:a16="http://schemas.microsoft.com/office/drawing/2014/main" id="{BB4CAD7F-5900-481E-93E7-B62C6A9EA6B7}"/>
              </a:ext>
            </a:extLst>
          </p:cNvPr>
          <p:cNvSpPr>
            <a:spLocks noGrp="1"/>
          </p:cNvSpPr>
          <p:nvPr>
            <p:ph sz="half" idx="1"/>
          </p:nvPr>
        </p:nvSpPr>
        <p:spPr>
          <a:xfrm>
            <a:off x="457200" y="1828800"/>
            <a:ext cx="4038600" cy="4297363"/>
          </a:xfrm>
        </p:spPr>
        <p:txBody>
          <a:bodyPr>
            <a:normAutofit/>
          </a:bodyPr>
          <a:lstStyle/>
          <a:p>
            <a:r>
              <a:rPr lang="en-US" dirty="0"/>
              <a:t>Help out in the community</a:t>
            </a:r>
          </a:p>
          <a:p>
            <a:r>
              <a:rPr lang="en-US" dirty="0"/>
              <a:t>Projects that improve life</a:t>
            </a:r>
          </a:p>
          <a:p>
            <a:r>
              <a:rPr lang="en-US" dirty="0"/>
              <a:t>Lend your expertise to those who can’t afford it</a:t>
            </a:r>
          </a:p>
          <a:p>
            <a:r>
              <a:rPr lang="en-US" dirty="0"/>
              <a:t>Many hands make light work</a:t>
            </a:r>
          </a:p>
        </p:txBody>
      </p:sp>
      <p:pic>
        <p:nvPicPr>
          <p:cNvPr id="4098" name="Picture 2" descr="See the source image">
            <a:extLst>
              <a:ext uri="{FF2B5EF4-FFF2-40B4-BE49-F238E27FC236}">
                <a16:creationId xmlns:a16="http://schemas.microsoft.com/office/drawing/2014/main" id="{3B7B4335-F3B2-4B26-9CE9-40EBCBB1CA3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338315"/>
            <a:ext cx="4038600" cy="3221077"/>
          </a:xfrm>
          <a:prstGeom prst="rect">
            <a:avLst/>
          </a:prstGeom>
          <a:solidFill>
            <a:srgbClr val="FFFFFF"/>
          </a:solidFill>
        </p:spPr>
      </p:pic>
      <p:pic>
        <p:nvPicPr>
          <p:cNvPr id="5" name="Рисунок 4">
            <a:extLst>
              <a:ext uri="{FF2B5EF4-FFF2-40B4-BE49-F238E27FC236}">
                <a16:creationId xmlns:a16="http://schemas.microsoft.com/office/drawing/2014/main" id="{C64AA094-D32D-45CD-96F8-07EB66E4B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207460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F1C38-454C-4728-8817-8E110FFBB293}"/>
              </a:ext>
            </a:extLst>
          </p:cNvPr>
          <p:cNvSpPr>
            <a:spLocks noGrp="1"/>
          </p:cNvSpPr>
          <p:nvPr>
            <p:ph type="title"/>
          </p:nvPr>
        </p:nvSpPr>
        <p:spPr/>
        <p:txBody>
          <a:bodyPr anchor="ctr">
            <a:normAutofit/>
          </a:bodyPr>
          <a:lstStyle/>
          <a:p>
            <a:r>
              <a:rPr lang="en-US" dirty="0"/>
              <a:t>Active Citizenship</a:t>
            </a:r>
          </a:p>
        </p:txBody>
      </p:sp>
      <p:sp>
        <p:nvSpPr>
          <p:cNvPr id="3" name="Content Placeholder 2">
            <a:extLst>
              <a:ext uri="{FF2B5EF4-FFF2-40B4-BE49-F238E27FC236}">
                <a16:creationId xmlns:a16="http://schemas.microsoft.com/office/drawing/2014/main" id="{C9BB20E7-0C50-48B4-8F8C-63B65BCA40B8}"/>
              </a:ext>
            </a:extLst>
          </p:cNvPr>
          <p:cNvSpPr>
            <a:spLocks noGrp="1"/>
          </p:cNvSpPr>
          <p:nvPr>
            <p:ph sz="half" idx="1"/>
          </p:nvPr>
        </p:nvSpPr>
        <p:spPr/>
        <p:txBody>
          <a:bodyPr>
            <a:normAutofit/>
          </a:bodyPr>
          <a:lstStyle/>
          <a:p>
            <a:r>
              <a:rPr lang="en-US" dirty="0"/>
              <a:t>Active Citizenship brings people together</a:t>
            </a:r>
          </a:p>
          <a:p>
            <a:r>
              <a:rPr lang="en-US" dirty="0"/>
              <a:t>Counters the isolation of the Internet</a:t>
            </a:r>
          </a:p>
          <a:p>
            <a:r>
              <a:rPr lang="en-US" dirty="0"/>
              <a:t>Allows for discourse</a:t>
            </a:r>
          </a:p>
          <a:p>
            <a:r>
              <a:rPr lang="en-US" dirty="0"/>
              <a:t>Brings out our similarities, makes us realize our differences are minor</a:t>
            </a:r>
          </a:p>
        </p:txBody>
      </p:sp>
      <p:pic>
        <p:nvPicPr>
          <p:cNvPr id="4" name="Picture 3">
            <a:extLst>
              <a:ext uri="{FF2B5EF4-FFF2-40B4-BE49-F238E27FC236}">
                <a16:creationId xmlns:a16="http://schemas.microsoft.com/office/drawing/2014/main" id="{58EA8EA6-A832-4437-BC8D-D07E9F698C8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934703" y="1600200"/>
            <a:ext cx="3465594" cy="4525963"/>
          </a:xfrm>
          <a:prstGeom prst="rect">
            <a:avLst/>
          </a:prstGeom>
          <a:noFill/>
          <a:ln>
            <a:noFill/>
          </a:ln>
        </p:spPr>
      </p:pic>
      <p:pic>
        <p:nvPicPr>
          <p:cNvPr id="5" name="Рисунок 4">
            <a:extLst>
              <a:ext uri="{FF2B5EF4-FFF2-40B4-BE49-F238E27FC236}">
                <a16:creationId xmlns:a16="http://schemas.microsoft.com/office/drawing/2014/main" id="{DB8EA395-7B6E-45DC-B7C7-2A63A9311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422266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50972A-FBE2-435E-AC46-B0B3087DB9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780155"/>
            <a:ext cx="3096260" cy="2955290"/>
          </a:xfrm>
          <a:prstGeom prst="rect">
            <a:avLst/>
          </a:prstGeom>
          <a:noFill/>
          <a:ln>
            <a:noFill/>
          </a:ln>
        </p:spPr>
      </p:pic>
      <p:sp>
        <p:nvSpPr>
          <p:cNvPr id="4" name="Title 3">
            <a:extLst>
              <a:ext uri="{FF2B5EF4-FFF2-40B4-BE49-F238E27FC236}">
                <a16:creationId xmlns:a16="http://schemas.microsoft.com/office/drawing/2014/main" id="{1E7B5C62-9509-42E8-9009-55CF1D4B5E54}"/>
              </a:ext>
            </a:extLst>
          </p:cNvPr>
          <p:cNvSpPr>
            <a:spLocks noGrp="1"/>
          </p:cNvSpPr>
          <p:nvPr>
            <p:ph type="title"/>
          </p:nvPr>
        </p:nvSpPr>
        <p:spPr>
          <a:xfrm>
            <a:off x="1295400" y="304800"/>
            <a:ext cx="7162800" cy="1143000"/>
          </a:xfrm>
        </p:spPr>
        <p:txBody>
          <a:bodyPr>
            <a:noAutofit/>
          </a:bodyPr>
          <a:lstStyle/>
          <a:p>
            <a:r>
              <a:rPr lang="en-US" sz="3600" dirty="0"/>
              <a:t>4 Dimensions of Active Citizenship</a:t>
            </a:r>
          </a:p>
        </p:txBody>
      </p:sp>
      <p:sp>
        <p:nvSpPr>
          <p:cNvPr id="5" name="Content Placeholder 4">
            <a:extLst>
              <a:ext uri="{FF2B5EF4-FFF2-40B4-BE49-F238E27FC236}">
                <a16:creationId xmlns:a16="http://schemas.microsoft.com/office/drawing/2014/main" id="{5B7E82D2-DCD0-4182-9E3B-AB7C45FFC9FB}"/>
              </a:ext>
            </a:extLst>
          </p:cNvPr>
          <p:cNvSpPr>
            <a:spLocks noGrp="1"/>
          </p:cNvSpPr>
          <p:nvPr>
            <p:ph idx="1"/>
          </p:nvPr>
        </p:nvSpPr>
        <p:spPr>
          <a:xfrm>
            <a:off x="381000" y="1600200"/>
            <a:ext cx="7239000" cy="4525963"/>
          </a:xfrm>
        </p:spPr>
        <p:txBody>
          <a:bodyPr>
            <a:normAutofit fontScale="92500"/>
          </a:bodyPr>
          <a:lstStyle/>
          <a:p>
            <a:r>
              <a:rPr lang="en-US" sz="2800" dirty="0"/>
              <a:t>Protest and Social Change</a:t>
            </a:r>
          </a:p>
          <a:p>
            <a:pPr lvl="1"/>
            <a:r>
              <a:rPr lang="en-US" sz="2200" dirty="0"/>
              <a:t>Petitions, demonstrations, boycotts, political engagement</a:t>
            </a:r>
          </a:p>
          <a:p>
            <a:pPr lvl="1"/>
            <a:r>
              <a:rPr lang="en-US" sz="2200" dirty="0"/>
              <a:t>Human Rights &amp; Environmental Organizations, Unions</a:t>
            </a:r>
          </a:p>
          <a:p>
            <a:r>
              <a:rPr lang="en-US" sz="2800" dirty="0"/>
              <a:t>Community Life</a:t>
            </a:r>
          </a:p>
          <a:p>
            <a:pPr lvl="1"/>
            <a:r>
              <a:rPr lang="en-US" sz="2200" dirty="0"/>
              <a:t>Religious organizations, Business, Cultural &amp; Social Groups</a:t>
            </a:r>
          </a:p>
          <a:p>
            <a:pPr lvl="1"/>
            <a:r>
              <a:rPr lang="en-US" sz="2200" dirty="0"/>
              <a:t>Sports, PTA</a:t>
            </a:r>
          </a:p>
          <a:p>
            <a:r>
              <a:rPr lang="en-US" sz="2800" dirty="0"/>
              <a:t>Representative Democracy</a:t>
            </a:r>
          </a:p>
          <a:p>
            <a:pPr lvl="1"/>
            <a:r>
              <a:rPr lang="en-US" sz="2200" dirty="0"/>
              <a:t>Political Parties, Voting, Community-level Politics</a:t>
            </a:r>
          </a:p>
          <a:p>
            <a:r>
              <a:rPr lang="en-US" sz="2800" dirty="0"/>
              <a:t>Democratic Values</a:t>
            </a:r>
          </a:p>
          <a:p>
            <a:pPr lvl="1"/>
            <a:r>
              <a:rPr lang="en-US" sz="2200" dirty="0"/>
              <a:t>Democracy, Intercultural Understanding, </a:t>
            </a:r>
          </a:p>
          <a:p>
            <a:pPr lvl="1"/>
            <a:r>
              <a:rPr lang="en-US" sz="2200" dirty="0"/>
              <a:t>Human Rights</a:t>
            </a:r>
          </a:p>
        </p:txBody>
      </p:sp>
      <p:pic>
        <p:nvPicPr>
          <p:cNvPr id="6" name="Рисунок 5">
            <a:extLst>
              <a:ext uri="{FF2B5EF4-FFF2-40B4-BE49-F238E27FC236}">
                <a16:creationId xmlns:a16="http://schemas.microsoft.com/office/drawing/2014/main" id="{4DA35C2C-1C2F-4A03-B6B8-8048E8FEF9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42"/>
            <a:ext cx="1438041" cy="1522615"/>
          </a:xfrm>
          <a:prstGeom prst="rect">
            <a:avLst/>
          </a:prstGeom>
        </p:spPr>
      </p:pic>
    </p:spTree>
    <p:extLst>
      <p:ext uri="{BB962C8B-B14F-4D97-AF65-F5344CB8AC3E}">
        <p14:creationId xmlns:p14="http://schemas.microsoft.com/office/powerpoint/2010/main" val="4009859235"/>
      </p:ext>
    </p:extLst>
  </p:cSld>
  <p:clrMapOvr>
    <a:masterClrMapping/>
  </p:clrMapOvr>
</p:sld>
</file>

<file path=ppt/theme/theme1.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A00655A302474D88B2B49F2E449606" ma:contentTypeVersion="12" ma:contentTypeDescription="Create a new document." ma:contentTypeScope="" ma:versionID="f216cd87623845bc0d84cdbf854e4cfe">
  <xsd:schema xmlns:xsd="http://www.w3.org/2001/XMLSchema" xmlns:xs="http://www.w3.org/2001/XMLSchema" xmlns:p="http://schemas.microsoft.com/office/2006/metadata/properties" xmlns:ns2="2665fec4-cfca-41c5-9f2f-25aa23ac4cd6" xmlns:ns3="8c6ba933-d8ba-4763-869f-28ea2b188e6f" targetNamespace="http://schemas.microsoft.com/office/2006/metadata/properties" ma:root="true" ma:fieldsID="be0b24c83c9f7e726db38c948ca0ec3f" ns2:_="" ns3:_="">
    <xsd:import namespace="2665fec4-cfca-41c5-9f2f-25aa23ac4cd6"/>
    <xsd:import namespace="8c6ba933-d8ba-4763-869f-28ea2b188e6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5fec4-cfca-41c5-9f2f-25aa23ac4c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6ba933-d8ba-4763-869f-28ea2b188e6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CB5FD6-3B2E-4671-B23F-3F0B069B9CD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8B9AC1-9694-494F-AEE0-4CC689C758FF}">
  <ds:schemaRefs>
    <ds:schemaRef ds:uri="http://schemas.microsoft.com/sharepoint/v3/contenttype/forms"/>
  </ds:schemaRefs>
</ds:datastoreItem>
</file>

<file path=customXml/itemProps3.xml><?xml version="1.0" encoding="utf-8"?>
<ds:datastoreItem xmlns:ds="http://schemas.openxmlformats.org/officeDocument/2006/customXml" ds:itemID="{1202472F-EECF-4775-8A1B-BC63DC45F8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5fec4-cfca-41c5-9f2f-25aa23ac4cd6"/>
    <ds:schemaRef ds:uri="8c6ba933-d8ba-4763-869f-28ea2b188e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TM02474572[[fn=Медицинский шаблон оформления]]</Template>
  <TotalTime>1160</TotalTime>
  <Words>1505</Words>
  <Application>Microsoft Office PowerPoint</Application>
  <PresentationFormat>Экран (4:3)</PresentationFormat>
  <Paragraphs>185</Paragraphs>
  <Slides>32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32</vt:i4>
      </vt:variant>
    </vt:vector>
  </HeadingPairs>
  <TitlesOfParts>
    <vt:vector size="40" baseType="lpstr">
      <vt:lpstr>Abadi</vt:lpstr>
      <vt:lpstr>Arial</vt:lpstr>
      <vt:lpstr>Calibri</vt:lpstr>
      <vt:lpstr>Courier New</vt:lpstr>
      <vt:lpstr>Symbol</vt:lpstr>
      <vt:lpstr>Times New Roman</vt:lpstr>
      <vt:lpstr>Wingdings</vt:lpstr>
      <vt:lpstr>La mente</vt:lpstr>
      <vt:lpstr>Презентация PowerPoint</vt:lpstr>
      <vt:lpstr>Презентация PowerPoint</vt:lpstr>
      <vt:lpstr>Partners</vt:lpstr>
      <vt:lpstr>Who will participate?</vt:lpstr>
      <vt:lpstr>What is Active Citizenship?</vt:lpstr>
      <vt:lpstr>Active Citizenship</vt:lpstr>
      <vt:lpstr>Volunteering</vt:lpstr>
      <vt:lpstr>Active Citizenship</vt:lpstr>
      <vt:lpstr>4 Dimensions of Active Citizenship</vt:lpstr>
      <vt:lpstr>Summary of Active Citizenship</vt:lpstr>
      <vt:lpstr>Summary of Active Citizenship</vt:lpstr>
      <vt:lpstr>Summary of Active Citizenship</vt:lpstr>
      <vt:lpstr>Summary of Active Citizenship</vt:lpstr>
      <vt:lpstr>Summary of Active Citizenship</vt:lpstr>
      <vt:lpstr>Citizenship Education</vt:lpstr>
      <vt:lpstr>Citizenship Education</vt:lpstr>
      <vt:lpstr>Citizenship Education</vt:lpstr>
      <vt:lpstr>Topics Good Citizens Know:</vt:lpstr>
      <vt:lpstr>Characteristics of Active Citizenship</vt:lpstr>
      <vt:lpstr>Tips for Active Citizens</vt:lpstr>
      <vt:lpstr>Practical Exercise</vt:lpstr>
      <vt:lpstr>Practical Exercise</vt:lpstr>
      <vt:lpstr>Презентация PowerPoint</vt:lpstr>
      <vt:lpstr>Models for Active Citizenship  </vt:lpstr>
      <vt:lpstr>Model for Active Citizens</vt:lpstr>
      <vt:lpstr>“Take Part” Model</vt:lpstr>
      <vt:lpstr>JCI Framework / Model</vt:lpstr>
      <vt:lpstr>Learning Outcomes of  Character &amp; Citizenship Development Model</vt:lpstr>
      <vt:lpstr>Be an Active Citizen!</vt:lpstr>
      <vt:lpstr>Active Citizenship Self-Assessment</vt:lpstr>
      <vt:lpstr>Take the Self Assessment</vt:lpstr>
      <vt:lpstr>Use the Self-Assessment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Grace Edinboro</dc:creator>
  <cp:lastModifiedBy>Ramses-</cp:lastModifiedBy>
  <cp:revision>14</cp:revision>
  <dcterms:created xsi:type="dcterms:W3CDTF">2021-01-02T19:30:09Z</dcterms:created>
  <dcterms:modified xsi:type="dcterms:W3CDTF">2024-10-21T08:28:44Z</dcterms:modified>
</cp:coreProperties>
</file>